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0"/>
  </p:notesMasterIdLst>
  <p:sldIdLst>
    <p:sldId id="1004" r:id="rId2"/>
    <p:sldId id="257" r:id="rId3"/>
    <p:sldId id="1418" r:id="rId4"/>
    <p:sldId id="1450" r:id="rId5"/>
    <p:sldId id="1451" r:id="rId6"/>
    <p:sldId id="1453" r:id="rId7"/>
    <p:sldId id="1452" r:id="rId8"/>
    <p:sldId id="1454" r:id="rId9"/>
    <p:sldId id="1455" r:id="rId10"/>
    <p:sldId id="1456" r:id="rId11"/>
    <p:sldId id="1457" r:id="rId12"/>
    <p:sldId id="1458" r:id="rId13"/>
    <p:sldId id="1459" r:id="rId14"/>
    <p:sldId id="1460" r:id="rId15"/>
    <p:sldId id="1461" r:id="rId16"/>
    <p:sldId id="1449" r:id="rId17"/>
    <p:sldId id="1419" r:id="rId18"/>
    <p:sldId id="1420" r:id="rId19"/>
    <p:sldId id="1421" r:id="rId20"/>
    <p:sldId id="1422" r:id="rId21"/>
    <p:sldId id="1423" r:id="rId22"/>
    <p:sldId id="1425" r:id="rId23"/>
    <p:sldId id="1424" r:id="rId24"/>
    <p:sldId id="1426" r:id="rId25"/>
    <p:sldId id="1427" r:id="rId26"/>
    <p:sldId id="1434" r:id="rId27"/>
    <p:sldId id="1435" r:id="rId28"/>
    <p:sldId id="1436" r:id="rId29"/>
    <p:sldId id="1437" r:id="rId30"/>
    <p:sldId id="1438" r:id="rId31"/>
    <p:sldId id="1447" r:id="rId32"/>
    <p:sldId id="1429" r:id="rId33"/>
    <p:sldId id="1432" r:id="rId34"/>
    <p:sldId id="1321" r:id="rId35"/>
    <p:sldId id="1314" r:id="rId36"/>
    <p:sldId id="1403" r:id="rId37"/>
    <p:sldId id="1404" r:id="rId38"/>
    <p:sldId id="1405" r:id="rId39"/>
    <p:sldId id="1406" r:id="rId40"/>
    <p:sldId id="1407" r:id="rId41"/>
    <p:sldId id="1439" r:id="rId42"/>
    <p:sldId id="1440" r:id="rId43"/>
    <p:sldId id="1441" r:id="rId44"/>
    <p:sldId id="1408" r:id="rId45"/>
    <p:sldId id="1410" r:id="rId46"/>
    <p:sldId id="1414" r:id="rId47"/>
    <p:sldId id="1411" r:id="rId48"/>
    <p:sldId id="1412" r:id="rId49"/>
    <p:sldId id="1413" r:id="rId50"/>
    <p:sldId id="1415" r:id="rId51"/>
    <p:sldId id="1416" r:id="rId52"/>
    <p:sldId id="1417" r:id="rId53"/>
    <p:sldId id="1442" r:id="rId54"/>
    <p:sldId id="1443" r:id="rId55"/>
    <p:sldId id="1444" r:id="rId56"/>
    <p:sldId id="1445" r:id="rId57"/>
    <p:sldId id="1446" r:id="rId58"/>
    <p:sldId id="813" r:id="rId59"/>
  </p:sldIdLst>
  <p:sldSz cx="12192000" cy="6858000"/>
  <p:notesSz cx="6858000" cy="9144000"/>
  <p:embeddedFontLst>
    <p:embeddedFont>
      <p:font typeface="메이플스토리" panose="020B0600000101010101" charset="-127"/>
      <p:regular r:id="rId61"/>
      <p:bold r:id="rId62"/>
    </p:embeddedFont>
    <p:embeddedFont>
      <p:font typeface="Pretendard Black" panose="02000A03000000020004" pitchFamily="50" charset="-127"/>
      <p:bold r:id="rId63"/>
    </p:embeddedFont>
    <p:embeddedFont>
      <p:font typeface="Pretendard Light" panose="02000403000000020004" pitchFamily="50" charset="-127"/>
      <p:regular r:id="rId64"/>
    </p:embeddedFont>
    <p:embeddedFont>
      <p:font typeface="Pretendard Medium" panose="02000603000000020004" pitchFamily="50" charset="-127"/>
      <p:regular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2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6C08-EB3B-C9AF-C070-ACF0CCE4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B7BB7-B67C-C807-1580-5A8D511EF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ED2BF-44AD-F60A-9B05-9B70DC6C0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36F9E-9162-9493-EB06-537C2A21F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46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6C08-EB3B-C9AF-C070-ACF0CCE4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B7BB7-B67C-C807-1580-5A8D511EF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ED2BF-44AD-F60A-9B05-9B70DC6C0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36F9E-9162-9493-EB06-537C2A21F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46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C7735-9656-93A7-CA31-4DCD23EB6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A73D22-2BEC-2C9B-66DF-6C6802A71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D8043C-FA75-D467-5136-DF30AE1EA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65383-A259-8291-49A1-EAE93F249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29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C7735-9656-93A7-CA31-4DCD23EB6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A73D22-2BEC-2C9B-66DF-6C6802A71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D8043C-FA75-D467-5136-DF30AE1EA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65383-A259-8291-49A1-EAE93F249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29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C7735-9656-93A7-CA31-4DCD23EB6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A73D22-2BEC-2C9B-66DF-6C6802A71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D8043C-FA75-D467-5136-DF30AE1EA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65383-A259-8291-49A1-EAE93F249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29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6C08-EB3B-C9AF-C070-ACF0CCE4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B7BB7-B67C-C807-1580-5A8D511EF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ED2BF-44AD-F60A-9B05-9B70DC6C0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36F9E-9162-9493-EB06-537C2A21F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46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3D26E-B1EE-D51A-0BB9-C073DE411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4F471C-A3A1-A82E-674E-1411A08E7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CA07B3-8F46-765C-EFA2-9C0E108A6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DC7878-3D17-7180-62AD-53EB64A22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462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6BC2-DDEA-8413-E89B-68569CB9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E7DC7A-1A18-041E-E7CA-55B85CBE3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BA65BF-C726-5558-0BA6-2861A1471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8EF45-9268-CA1B-8DCD-AD720BBB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03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C076C-162A-5DB8-823E-03DAEDEE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72FC20-0351-DDBE-F590-9451A03FA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A89197-D097-A369-4EA2-6D15A60F4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437CB-0752-DDD2-FDD4-35230E2EE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114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9D672-1488-ADC4-6D41-004031DB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9CB959-6737-57B9-2426-CB7FC65A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D28C47-D77E-AABA-B5FF-4FDCE2989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814A8-7909-0B02-9EB2-D2A5CA438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97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783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55E04-A7EB-F62D-05A5-BE8B05411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D8828F-B8BB-3237-FA75-C369245F5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1BD146-790C-A8A6-3161-BDEDFE731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C1C92C-8B0B-B0FE-91DB-5D71BED98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074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F854A-227F-41D3-F27A-DDA65512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F2054E-1089-49FC-C5C1-32F21437A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00833D-EBDC-3154-EFD4-6A7F998AB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6D9CE-930A-A825-5185-55B4ADD9E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655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C9E2F-18D2-AD3E-D86D-C32EE81A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BD9248-7011-F80F-EB53-78B5C27B1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3A9F90-E0E3-D68D-4078-66150CD9B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8024F6-A2CD-5AF9-BCD4-F515E2ADF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115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C7735-9656-93A7-CA31-4DCD23EB6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A73D22-2BEC-2C9B-66DF-6C6802A71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D8043C-FA75-D467-5136-DF30AE1EA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65383-A259-8291-49A1-EAE93F249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29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96D63-3BCE-2B64-FF6B-E42A5864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FBD7C7-6D35-CAD5-4C64-B751F734D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824A73-934C-1C81-1DB1-0CED3E614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0A37D7-B24B-E366-121E-3B5B1591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18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5E0F-243D-010B-1FCE-14205B232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680D3B-8F34-B754-E1DA-8059D5D10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958D3B-4078-EB17-5E80-21F6466AF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D1D70-9D78-32DD-C342-6F1960223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837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EBCF7-68F7-DD3D-4736-76E2707D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F9E3DA-CA42-2465-93DA-D32592D02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868068-CF51-DA30-7A98-60EDBE00C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DBCA5-A5ED-F62C-5D86-677C6DC28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10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D704-3E31-2AF9-6958-6C157212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2DB0EC-D5F2-D9DC-EB61-07C6E9C6F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127AA0-54C7-E5B3-F725-377959DAC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8B9DE-CF26-EECB-970C-9A41A2315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38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97F3-7745-AE70-F7B6-923B98D84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931895-5042-4A51-7C19-EEF54FFB2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A561D8-4437-62A0-60F6-DF8393328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DD381-BFC9-BFB2-BF12-CE6E79CB6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123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831B5-9607-4FEB-9EBE-4F2E34505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7859AB-D050-4F1D-58C4-19EAE4982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D3262A-9E19-F167-9BFD-B0011EA5F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67C83-28D8-0F9E-5850-7FFCD9DA8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178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6C08-EB3B-C9AF-C070-ACF0CCE4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B7BB7-B67C-C807-1580-5A8D511EF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ED2BF-44AD-F60A-9B05-9B70DC6C0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36F9E-9162-9493-EB06-537C2A21F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46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F95D7-92B4-DE0B-EAA6-93AADEAF3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08E507-6622-0BC9-FAFE-616467A43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53ADB8-4A99-8018-19CE-11E9DF5EB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C544A-5D9F-2135-89B3-1C178F5C1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718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78B22-2C17-B731-25B0-B06F527C8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89CBA9-EEE7-0C9F-4D62-C34E10549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C33F61-955E-B74E-5EC6-3E67C2C74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0BA2E-83BF-79B5-7859-2CF0E3909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205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193F-6038-89CD-C0ED-E561D144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A2E70C-FD37-B497-254E-F2B8DC94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88B7AF-335B-EDE2-F96D-8803A8449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F9832-C829-CF07-B1B5-A6C851468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62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8975A-6E77-87BD-B612-C386BEB2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62C415-C22C-18A3-E7D6-E2255ABFA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6CE740-F9B3-ADCA-55F2-1F2261CE1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500B9D-EBA8-78DE-ED72-E83EB860D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820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7EA3-AEB8-60F2-7A4C-5D9B034C7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04E2D9-183C-712E-6631-1862BFA9C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06D8BA-7A32-EB7D-4310-FEC6C133F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EC9318-22B7-83AC-6DF8-8BE7C63BF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620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0C94F-E4D3-ED59-F720-EAE7610B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B3B125-A96A-B117-0C7F-F9475FB45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54BF21-418B-E8E0-0A78-6E0DA36D9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EB9A3-AEAB-F255-6FA3-4830BDB80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7434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994B-6E5E-6A90-4761-88763A275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6D3A1E-697F-F7B0-8BAA-3B2DEEADF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B07089-64CA-6122-4030-918432E3A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AB7DF-F7C2-4B20-1480-F950AD9D9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82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7BE3-7026-7B62-385D-721C2DB7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7A9BBA-5DC7-99AA-02F6-E1C6B5962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F03C8C-DD53-06E5-5470-38CBA7CF8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F11B53-3731-72D7-8322-9C99F87D4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04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AC18-3EE0-C844-21BA-B13830D56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A86CF2-C98F-7E4F-41A6-171F890BD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CA291A-59EA-AE05-316A-2D5947F14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E12CE-9FEC-3364-34E3-7B39E7284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0442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6C08-EB3B-C9AF-C070-ACF0CCE4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B7BB7-B67C-C807-1580-5A8D511EF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ED2BF-44AD-F60A-9B05-9B70DC6C0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36F9E-9162-9493-EB06-537C2A21F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46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1013D-06AB-4FCC-6886-34D269B3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B31146-9DAC-43B7-8B62-A02FEFC51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D34246-AC3D-5E58-EC85-4CF555322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281CE-0319-A2AD-3711-D2D32D802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8201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7F78D-3D06-B519-0D95-458F82C12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1F2AA-AD59-C99E-6DC0-429EB3460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DCEAB7-4178-BE84-331B-CD18BBC4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81118-1470-1DC4-8D10-F8212F9AF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7695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61334-4327-555D-17ED-2014226B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58658A-749E-6627-9EEE-0B00E1AE2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B6C35C-1420-B63F-DD54-12889C117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ED58BD-B084-D46D-4DBF-B43336AF5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432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BA60-5C50-4D13-A00E-9EC3C94E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82BDD7-117D-5F9C-9290-D52C5D93E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780AF0-CE99-F300-1C61-A5B24FB49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A8535-7FCA-D991-2D2A-72BF3C57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7584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ED1C-B6F1-2823-17BE-163B8EAB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5BA472-E9F3-357C-72B8-31C7A57F1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A5155B-23D6-57E6-C0D0-DF75B73FF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7CF00-5BB8-54FE-1DE9-2E0F48042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6329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CA80B-8094-D730-C9D9-8F132F6A1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345C1A-4086-0F03-0353-AA2C11E3F3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0E4887-7C1E-BB30-8299-CB42F07A4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3161B-28B5-AE59-F58B-C40F023A0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9947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CA978-739F-4475-33C4-4411876DD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F97709-B8E7-3B39-4410-D226EC643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718660-D58E-8CCA-2B61-BC527B06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165C2B-E0C0-EBAE-E777-B07AC2C39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4628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3B909-0C1F-FB86-B3B6-70865393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366ADC-0D11-07DA-036A-F2E461211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2E40FF-93E1-08BA-C045-A028548CD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8D698-E49E-1389-2B6F-57DB624E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019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5CB61-4E3E-5335-D1DE-23DEA335E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AEC10E-65C2-DA5A-E1F8-CDC49797A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322E8B-6848-D793-A96D-98AB5ED24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28F1C-563D-36FD-DC06-A5C71B2F7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842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7EBC1-5737-D6DF-D566-D0EE26E3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A0B1AE-CC87-6D0B-BAC8-47E4F49E8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6D6F58-E303-0A96-8934-7714BFEB4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91BECE-CBC0-BF60-BB52-AC639B44F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2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9D672-1488-ADC4-6D41-004031DB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9CB959-6737-57B9-2426-CB7FC65A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D28C47-D77E-AABA-B5FF-4FDCE2989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814A8-7909-0B02-9EB2-D2A5CA438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970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C3FA-9935-69F9-4D68-C6041A8BF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EDB990-E023-0F6D-A83F-169296E66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E06F8A-053C-2637-2BC1-F6EA6F5CF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35DA93-FE61-67E4-6749-7F30945F7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9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79EBE-1A71-20B9-0977-85BED3F6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62626E-DD20-B4D0-2844-F4870BA3B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AC17E-AF03-CA05-8690-FB6E747C5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744D5D-F0C8-D606-27CE-8B2D407D5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380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6C08-EB3B-C9AF-C070-ACF0CCE4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B7BB7-B67C-C807-1580-5A8D511EF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ED2BF-44AD-F60A-9B05-9B70DC6C0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36F9E-9162-9493-EB06-537C2A21F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4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6C08-EB3B-C9AF-C070-ACF0CCE4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B7BB7-B67C-C807-1580-5A8D511EF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ED2BF-44AD-F60A-9B05-9B70DC6C0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36F9E-9162-9493-EB06-537C2A21F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46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9D672-1488-ADC4-6D41-004031DB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9CB959-6737-57B9-2426-CB7FC65A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D28C47-D77E-AABA-B5FF-4FDCE2989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814A8-7909-0B02-9EB2-D2A5CA438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97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6C08-EB3B-C9AF-C070-ACF0CCE4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B7BB7-B67C-C807-1580-5A8D511EF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ED2BF-44AD-F60A-9B05-9B70DC6C0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36F9E-9162-9493-EB06-537C2A21F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4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9AEE-6F55-B1B3-4DAA-90E42BBC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3FF72-3D4C-578B-C401-AB2E50B3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reset_index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62C4C-F909-0E19-2968-9492B335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F0F858-EA6C-B13A-B1E2-E1FD09FF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89924-9473-838A-57CB-4DB72779B3FA}"/>
              </a:ext>
            </a:extLst>
          </p:cNvPr>
          <p:cNvSpPr txBox="1"/>
          <p:nvPr/>
        </p:nvSpPr>
        <p:spPr>
          <a:xfrm>
            <a:off x="1393174" y="1962732"/>
            <a:ext cx="46070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reset_index</a:t>
            </a:r>
            <a:r>
              <a:rPr lang="en-US" altLang="ko-KR" sz="2400" dirty="0"/>
              <a:t>() </a:t>
            </a:r>
            <a:r>
              <a:rPr lang="ko-KR" altLang="en-US" sz="2400" dirty="0"/>
              <a:t>기본 사용법</a:t>
            </a:r>
            <a:r>
              <a:rPr lang="en-US" altLang="ko-KR" sz="2400" dirty="0"/>
              <a:t>(1)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AF45D-4E88-303B-F0D9-C6682164BB2A}"/>
              </a:ext>
            </a:extLst>
          </p:cNvPr>
          <p:cNvSpPr txBox="1"/>
          <p:nvPr/>
        </p:nvSpPr>
        <p:spPr>
          <a:xfrm>
            <a:off x="1513181" y="4712144"/>
            <a:ext cx="77171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1, 2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어긋남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연속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X)</a:t>
            </a:r>
          </a:p>
        </p:txBody>
      </p:sp>
      <p:pic>
        <p:nvPicPr>
          <p:cNvPr id="5122" name="Picture 2" descr="C:\Users\LMH\Desktop\reset_inde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t="21450" r="7120" b="20929"/>
          <a:stretch/>
        </p:blipFill>
        <p:spPr bwMode="auto">
          <a:xfrm>
            <a:off x="1513181" y="2500387"/>
            <a:ext cx="9165638" cy="222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28" y="3884372"/>
            <a:ext cx="12477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55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9AEE-6F55-B1B3-4DAA-90E42BBC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3FF72-3D4C-578B-C401-AB2E50B3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reset_index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62C4C-F909-0E19-2968-9492B335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F0F858-EA6C-B13A-B1E2-E1FD09FF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89924-9473-838A-57CB-4DB72779B3FA}"/>
              </a:ext>
            </a:extLst>
          </p:cNvPr>
          <p:cNvSpPr txBox="1"/>
          <p:nvPr/>
        </p:nvSpPr>
        <p:spPr>
          <a:xfrm>
            <a:off x="3052614" y="1146220"/>
            <a:ext cx="46070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reset_index</a:t>
            </a:r>
            <a:r>
              <a:rPr lang="en-US" altLang="ko-KR" sz="2400" dirty="0"/>
              <a:t>() </a:t>
            </a:r>
            <a:r>
              <a:rPr lang="ko-KR" altLang="en-US" sz="2400" dirty="0"/>
              <a:t>기본 사용법</a:t>
            </a:r>
            <a:r>
              <a:rPr lang="en-US" altLang="ko-KR" sz="2400" dirty="0"/>
              <a:t>(2)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AF45D-4E88-303B-F0D9-C6682164BB2A}"/>
              </a:ext>
            </a:extLst>
          </p:cNvPr>
          <p:cNvSpPr txBox="1"/>
          <p:nvPr/>
        </p:nvSpPr>
        <p:spPr>
          <a:xfrm>
            <a:off x="3060330" y="5258746"/>
            <a:ext cx="4922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원래 인덱스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(1,2)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'index'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새 열로 생성됨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인덱스는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0, 1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새로 부여됨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146" name="Picture 2" descr="C:\Users\LMH\Desktop\reset_index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21779" r="11307" b="22236"/>
          <a:stretch/>
        </p:blipFill>
        <p:spPr bwMode="auto">
          <a:xfrm>
            <a:off x="3137498" y="1664536"/>
            <a:ext cx="5867400" cy="242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98" y="4150024"/>
            <a:ext cx="2476334" cy="1012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12C0B2-45A5-35DD-054B-9A213330D972}"/>
              </a:ext>
            </a:extLst>
          </p:cNvPr>
          <p:cNvSpPr/>
          <p:nvPr/>
        </p:nvSpPr>
        <p:spPr>
          <a:xfrm>
            <a:off x="3137498" y="4150024"/>
            <a:ext cx="1139448" cy="101228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658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9AEE-6F55-B1B3-4DAA-90E42BBC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MH\Desktop\reset_index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24038" r="11608" b="23963"/>
          <a:stretch/>
        </p:blipFill>
        <p:spPr bwMode="auto">
          <a:xfrm>
            <a:off x="3175000" y="1958848"/>
            <a:ext cx="5831840" cy="20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F3FF72-3D4C-578B-C401-AB2E50B3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reset_index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62C4C-F909-0E19-2968-9492B335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F0F858-EA6C-B13A-B1E2-E1FD09FF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89924-9473-838A-57CB-4DB72779B3FA}"/>
              </a:ext>
            </a:extLst>
          </p:cNvPr>
          <p:cNvSpPr txBox="1"/>
          <p:nvPr/>
        </p:nvSpPr>
        <p:spPr>
          <a:xfrm>
            <a:off x="3052614" y="1379900"/>
            <a:ext cx="4690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reset_index</a:t>
            </a:r>
            <a:r>
              <a:rPr lang="en-US" altLang="ko-KR" sz="2400" dirty="0"/>
              <a:t>() drop=True </a:t>
            </a:r>
            <a:r>
              <a:rPr lang="ko-KR" altLang="en-US" sz="2400" dirty="0"/>
              <a:t>사용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AF45D-4E88-303B-F0D9-C6682164BB2A}"/>
              </a:ext>
            </a:extLst>
          </p:cNvPr>
          <p:cNvSpPr txBox="1"/>
          <p:nvPr/>
        </p:nvSpPr>
        <p:spPr>
          <a:xfrm>
            <a:off x="3080651" y="5492426"/>
            <a:ext cx="59465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기존 인덱스 정보는 완전히 버리고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0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 새 인덱스만 남김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12C0B2-45A5-35DD-054B-9A213330D972}"/>
              </a:ext>
            </a:extLst>
          </p:cNvPr>
          <p:cNvSpPr/>
          <p:nvPr/>
        </p:nvSpPr>
        <p:spPr>
          <a:xfrm>
            <a:off x="6815329" y="2902146"/>
            <a:ext cx="1450848" cy="421976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4146233"/>
            <a:ext cx="18859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12C0B2-45A5-35DD-054B-9A213330D972}"/>
              </a:ext>
            </a:extLst>
          </p:cNvPr>
          <p:cNvSpPr/>
          <p:nvPr/>
        </p:nvSpPr>
        <p:spPr>
          <a:xfrm>
            <a:off x="3175000" y="4146232"/>
            <a:ext cx="381000" cy="124777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5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0367-671C-CD70-8106-2BA8F452B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F0C83-C5EB-4768-6313-198B2508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조건 </a:t>
            </a:r>
            <a:r>
              <a:rPr lang="ko-KR" altLang="en-US" dirty="0" err="1">
                <a:solidFill>
                  <a:schemeClr val="accent2"/>
                </a:solidFill>
              </a:rPr>
              <a:t>필터링</a:t>
            </a:r>
            <a:r>
              <a:rPr lang="ko-KR" altLang="en-US" dirty="0">
                <a:solidFill>
                  <a:schemeClr val="accent2"/>
                </a:solidFill>
              </a:rPr>
              <a:t> 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0CA03EB-C67F-4E6E-F065-89C12348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📌 사용 데이터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이름</a:t>
            </a:r>
            <a:r>
              <a:rPr lang="en-US" altLang="ko-KR" sz="2000" dirty="0"/>
              <a:t>': ['</a:t>
            </a:r>
            <a:r>
              <a:rPr lang="ko-KR" altLang="en-US" sz="2000" dirty="0"/>
              <a:t>민준</a:t>
            </a:r>
            <a:r>
              <a:rPr lang="en-US" altLang="ko-KR" sz="2000" dirty="0"/>
              <a:t>', '</a:t>
            </a:r>
            <a:r>
              <a:rPr lang="ko-KR" altLang="en-US" sz="2000" dirty="0"/>
              <a:t>서연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지후</a:t>
            </a:r>
            <a:r>
              <a:rPr lang="en-US" altLang="ko-KR" sz="2000" dirty="0"/>
              <a:t>', '</a:t>
            </a:r>
            <a:r>
              <a:rPr lang="ko-KR" altLang="en-US" sz="2000" dirty="0"/>
              <a:t>서준</a:t>
            </a:r>
            <a:r>
              <a:rPr lang="en-US" altLang="ko-KR" sz="2000" dirty="0"/>
              <a:t>', '</a:t>
            </a:r>
            <a:r>
              <a:rPr lang="ko-KR" altLang="en-US" sz="2000" dirty="0"/>
              <a:t>지민</a:t>
            </a:r>
            <a:r>
              <a:rPr lang="en-US" altLang="ko-KR" sz="2000" dirty="0"/>
              <a:t>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[78, 92, 85, 60, 88],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반</a:t>
            </a:r>
            <a:r>
              <a:rPr lang="en-US" altLang="ko-KR" sz="2000" dirty="0"/>
              <a:t>': [1, 2, 1, 2, 1]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점수</a:t>
            </a:r>
            <a:r>
              <a:rPr lang="en-US" altLang="ko-KR" sz="2000" dirty="0"/>
              <a:t>(score)</a:t>
            </a:r>
            <a:r>
              <a:rPr lang="ko-KR" altLang="en-US" sz="2000" dirty="0"/>
              <a:t>가 </a:t>
            </a:r>
            <a:r>
              <a:rPr lang="en-US" altLang="ko-KR" sz="2000" b="1" dirty="0"/>
              <a:t>80</a:t>
            </a:r>
            <a:r>
              <a:rPr lang="ko-KR" altLang="en-US" sz="2000" b="1" dirty="0"/>
              <a:t>점 이상인 학생</a:t>
            </a:r>
            <a:r>
              <a:rPr lang="ko-KR" altLang="en-US" sz="2000" dirty="0"/>
              <a:t>만 추출하세요</a:t>
            </a:r>
            <a:r>
              <a:rPr lang="en-US" altLang="ko-KR" sz="2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/>
              <a:t>1</a:t>
            </a:r>
            <a:r>
              <a:rPr lang="ko-KR" altLang="en-US" sz="2000" dirty="0"/>
              <a:t>반</a:t>
            </a:r>
            <a:r>
              <a:rPr lang="en-US" altLang="ko-KR" sz="2000" dirty="0"/>
              <a:t>(</a:t>
            </a:r>
            <a:r>
              <a:rPr lang="ko-KR" altLang="en-US" sz="2000" dirty="0"/>
              <a:t>반</a:t>
            </a:r>
            <a:r>
              <a:rPr lang="en-US" altLang="ko-KR" sz="2000" dirty="0"/>
              <a:t>==1) </a:t>
            </a:r>
            <a:r>
              <a:rPr lang="ko-KR" altLang="en-US" sz="2000" dirty="0"/>
              <a:t>학생들 중</a:t>
            </a:r>
            <a:r>
              <a:rPr lang="en-US" altLang="ko-KR" sz="2000" dirty="0"/>
              <a:t>, </a:t>
            </a:r>
            <a:r>
              <a:rPr lang="ko-KR" altLang="en-US" sz="2000" dirty="0"/>
              <a:t>점수가 </a:t>
            </a:r>
            <a:r>
              <a:rPr lang="en-US" altLang="ko-KR" sz="2000" dirty="0"/>
              <a:t>85</a:t>
            </a:r>
            <a:r>
              <a:rPr lang="ko-KR" altLang="en-US" sz="2000" dirty="0"/>
              <a:t>점 이상인 학생만 추출하세요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B6DDF-4ACD-09D7-8550-F6D3B519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34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0367-671C-CD70-8106-2BA8F452B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F0C83-C5EB-4768-6313-198B2508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조건 </a:t>
            </a:r>
            <a:r>
              <a:rPr lang="ko-KR" altLang="en-US" dirty="0" err="1">
                <a:solidFill>
                  <a:schemeClr val="accent2"/>
                </a:solidFill>
              </a:rPr>
              <a:t>필터링</a:t>
            </a:r>
            <a:r>
              <a:rPr lang="ko-KR" altLang="en-US" dirty="0">
                <a:solidFill>
                  <a:schemeClr val="accent2"/>
                </a:solidFill>
              </a:rPr>
              <a:t> 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0CA03EB-C67F-4E6E-F065-89C12348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📌 사용 데이터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이름</a:t>
            </a:r>
            <a:r>
              <a:rPr lang="en-US" altLang="ko-KR" sz="2000" dirty="0"/>
              <a:t>': ['</a:t>
            </a:r>
            <a:r>
              <a:rPr lang="ko-KR" altLang="en-US" sz="2000" dirty="0"/>
              <a:t>민준</a:t>
            </a:r>
            <a:r>
              <a:rPr lang="en-US" altLang="ko-KR" sz="2000" dirty="0"/>
              <a:t>', '</a:t>
            </a:r>
            <a:r>
              <a:rPr lang="ko-KR" altLang="en-US" sz="2000" dirty="0"/>
              <a:t>서연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지후</a:t>
            </a:r>
            <a:r>
              <a:rPr lang="en-US" altLang="ko-KR" sz="2000" dirty="0"/>
              <a:t>', '</a:t>
            </a:r>
            <a:r>
              <a:rPr lang="ko-KR" altLang="en-US" sz="2000" dirty="0"/>
              <a:t>서준</a:t>
            </a:r>
            <a:r>
              <a:rPr lang="en-US" altLang="ko-KR" sz="2000" dirty="0"/>
              <a:t>', '</a:t>
            </a:r>
            <a:r>
              <a:rPr lang="ko-KR" altLang="en-US" sz="2000" dirty="0"/>
              <a:t>지민</a:t>
            </a:r>
            <a:r>
              <a:rPr lang="en-US" altLang="ko-KR" sz="2000" dirty="0"/>
              <a:t>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[78, 92, 85, 60, 88],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반</a:t>
            </a:r>
            <a:r>
              <a:rPr lang="en-US" altLang="ko-KR" sz="2000" dirty="0"/>
              <a:t>': [1, 2, 1, 2, 1]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000" dirty="0"/>
              <a:t>이름이 </a:t>
            </a:r>
            <a:r>
              <a:rPr lang="en-US" altLang="ko-KR" sz="2000" dirty="0"/>
              <a:t>'</a:t>
            </a:r>
            <a:r>
              <a:rPr lang="ko-KR" altLang="en-US" sz="2000" dirty="0"/>
              <a:t>서연</a:t>
            </a:r>
            <a:r>
              <a:rPr lang="en-US" altLang="ko-KR" sz="2000" dirty="0"/>
              <a:t>' </a:t>
            </a:r>
            <a:r>
              <a:rPr lang="ko-KR" altLang="en-US" sz="2000" dirty="0"/>
              <a:t>또는 </a:t>
            </a:r>
            <a:r>
              <a:rPr lang="en-US" altLang="ko-KR" sz="2000" dirty="0"/>
              <a:t>'</a:t>
            </a:r>
            <a:r>
              <a:rPr lang="ko-KR" altLang="en-US" sz="2000" dirty="0"/>
              <a:t>지민</a:t>
            </a:r>
            <a:r>
              <a:rPr lang="en-US" altLang="ko-KR" sz="2000" dirty="0"/>
              <a:t>'</a:t>
            </a:r>
            <a:r>
              <a:rPr lang="ko-KR" altLang="en-US" sz="2000" dirty="0"/>
              <a:t>인 학생만 추출하세요</a:t>
            </a:r>
            <a:r>
              <a:rPr lang="en-US" altLang="ko-KR" sz="2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ko-KR" altLang="en-US" sz="2000" dirty="0"/>
              <a:t>문제 </a:t>
            </a:r>
            <a:r>
              <a:rPr lang="en-US" altLang="ko-KR" sz="2000" dirty="0"/>
              <a:t>3</a:t>
            </a:r>
            <a:r>
              <a:rPr lang="ko-KR" altLang="en-US" sz="2000" dirty="0"/>
              <a:t>에서 추출한 결과에서 인덱스를 </a:t>
            </a:r>
            <a:r>
              <a:rPr lang="en-US" altLang="ko-KR" sz="2000" dirty="0"/>
              <a:t>0</a:t>
            </a:r>
            <a:r>
              <a:rPr lang="ko-KR" altLang="en-US" sz="2000" dirty="0"/>
              <a:t>부터 재정렬하여 출력하세요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B6DDF-4ACD-09D7-8550-F6D3B519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75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0367-671C-CD70-8106-2BA8F452B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F0C83-C5EB-4768-6313-198B2508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조건 </a:t>
            </a:r>
            <a:r>
              <a:rPr lang="ko-KR" altLang="en-US" dirty="0" err="1">
                <a:solidFill>
                  <a:schemeClr val="accent2"/>
                </a:solidFill>
              </a:rPr>
              <a:t>필터링</a:t>
            </a:r>
            <a:r>
              <a:rPr lang="ko-KR" altLang="en-US" dirty="0">
                <a:solidFill>
                  <a:schemeClr val="accent2"/>
                </a:solidFill>
              </a:rPr>
              <a:t> 연습</a:t>
            </a:r>
            <a:r>
              <a:rPr lang="en-US" altLang="ko-KR" dirty="0">
                <a:solidFill>
                  <a:schemeClr val="accent2"/>
                </a:solidFill>
              </a:rPr>
              <a:t>(3)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0CA03EB-C67F-4E6E-F065-89C12348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📌 사용 데이터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이름</a:t>
            </a:r>
            <a:r>
              <a:rPr lang="en-US" altLang="ko-KR" sz="2000" dirty="0"/>
              <a:t>': ['</a:t>
            </a:r>
            <a:r>
              <a:rPr lang="ko-KR" altLang="en-US" sz="2000" dirty="0"/>
              <a:t>민준</a:t>
            </a:r>
            <a:r>
              <a:rPr lang="en-US" altLang="ko-KR" sz="2000" dirty="0"/>
              <a:t>', '</a:t>
            </a:r>
            <a:r>
              <a:rPr lang="ko-KR" altLang="en-US" sz="2000" dirty="0"/>
              <a:t>서연</a:t>
            </a:r>
            <a:r>
              <a:rPr lang="en-US" altLang="ko-KR" sz="2000" dirty="0"/>
              <a:t>', '</a:t>
            </a:r>
            <a:r>
              <a:rPr lang="ko-KR" altLang="en-US" sz="2000" dirty="0" err="1"/>
              <a:t>지후</a:t>
            </a:r>
            <a:r>
              <a:rPr lang="en-US" altLang="ko-KR" sz="2000" dirty="0"/>
              <a:t>', '</a:t>
            </a:r>
            <a:r>
              <a:rPr lang="ko-KR" altLang="en-US" sz="2000" dirty="0"/>
              <a:t>서준</a:t>
            </a:r>
            <a:r>
              <a:rPr lang="en-US" altLang="ko-KR" sz="2000" dirty="0"/>
              <a:t>', '</a:t>
            </a:r>
            <a:r>
              <a:rPr lang="ko-KR" altLang="en-US" sz="2000" dirty="0"/>
              <a:t>지민</a:t>
            </a:r>
            <a:r>
              <a:rPr lang="en-US" altLang="ko-KR" sz="2000" dirty="0"/>
              <a:t>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[78, 92, 85, 60, 88],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반</a:t>
            </a:r>
            <a:r>
              <a:rPr lang="en-US" altLang="ko-KR" sz="2000" dirty="0"/>
              <a:t>': [1, 2, 1, 2, 1]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000" dirty="0"/>
              <a:t>점수가 </a:t>
            </a:r>
            <a:r>
              <a:rPr lang="en-US" altLang="ko-KR" sz="2000" dirty="0"/>
              <a:t>80</a:t>
            </a:r>
            <a:r>
              <a:rPr lang="ko-KR" altLang="en-US" sz="2000" dirty="0"/>
              <a:t>점 미만이거나 </a:t>
            </a:r>
            <a:r>
              <a:rPr lang="en-US" altLang="ko-KR" sz="2000" dirty="0"/>
              <a:t>2</a:t>
            </a:r>
            <a:r>
              <a:rPr lang="ko-KR" altLang="en-US" sz="2000" dirty="0"/>
              <a:t>반인 학생만 추출하세요</a:t>
            </a:r>
            <a:r>
              <a:rPr lang="en-US" altLang="ko-KR" sz="2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000" dirty="0"/>
              <a:t>문제 </a:t>
            </a:r>
            <a:r>
              <a:rPr lang="en-US" altLang="ko-KR" sz="2000" dirty="0"/>
              <a:t>5</a:t>
            </a:r>
            <a:r>
              <a:rPr lang="ko-KR" altLang="en-US" sz="2000" dirty="0"/>
              <a:t>의 결과에서 </a:t>
            </a:r>
            <a:r>
              <a:rPr lang="en-US" altLang="ko-KR" sz="2000" dirty="0"/>
              <a:t>'</a:t>
            </a:r>
            <a:r>
              <a:rPr lang="ko-KR" altLang="en-US" sz="2000" dirty="0"/>
              <a:t>점수</a:t>
            </a:r>
            <a:r>
              <a:rPr lang="en-US" altLang="ko-KR" sz="2000" dirty="0"/>
              <a:t>' </a:t>
            </a:r>
            <a:r>
              <a:rPr lang="ko-KR" altLang="en-US" sz="2000" dirty="0" err="1"/>
              <a:t>컬럼이</a:t>
            </a:r>
            <a:r>
              <a:rPr lang="ko-KR" altLang="en-US" sz="2000" dirty="0"/>
              <a:t> </a:t>
            </a:r>
            <a:r>
              <a:rPr lang="en-US" altLang="ko-KR" sz="2000" dirty="0"/>
              <a:t>70</a:t>
            </a:r>
            <a:r>
              <a:rPr lang="ko-KR" altLang="en-US" sz="2000" dirty="0"/>
              <a:t>점 이상인 학생만 다시 추출하고</a:t>
            </a:r>
            <a:r>
              <a:rPr lang="en-US" altLang="ko-KR" sz="2000" dirty="0"/>
              <a:t>, </a:t>
            </a:r>
            <a:r>
              <a:rPr lang="ko-KR" altLang="en-US" sz="2000" dirty="0"/>
              <a:t>인덱스를 재정렬하여 출력하세요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B6DDF-4ACD-09D7-8550-F6D3B519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8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4FA99-FBF0-C3B7-3340-9D6FBEB2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D78AA-360A-7C4F-CB1E-1ED13FBD7D7C}"/>
              </a:ext>
            </a:extLst>
          </p:cNvPr>
          <p:cNvSpPr txBox="1"/>
          <p:nvPr/>
        </p:nvSpPr>
        <p:spPr>
          <a:xfrm>
            <a:off x="2498699" y="2647385"/>
            <a:ext cx="7194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 추가 및 수정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삭제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737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9AEE-6F55-B1B3-4DAA-90E42BBC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ED6A97-A6A2-8FC6-0F65-7F8C0B924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24039" r="8912" b="23798"/>
          <a:stretch>
            <a:fillRect/>
          </a:stretch>
        </p:blipFill>
        <p:spPr>
          <a:xfrm>
            <a:off x="2033588" y="2400300"/>
            <a:ext cx="8124826" cy="20669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F3FF72-3D4C-578B-C401-AB2E50B3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 추가 및 수정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62C4C-F909-0E19-2968-9492B335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F0F858-EA6C-B13A-B1E2-E1FD09FF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89924-9473-838A-57CB-4DB72779B3FA}"/>
              </a:ext>
            </a:extLst>
          </p:cNvPr>
          <p:cNvSpPr txBox="1"/>
          <p:nvPr/>
        </p:nvSpPr>
        <p:spPr>
          <a:xfrm>
            <a:off x="1885171" y="1857590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열 추가 및 수정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AF45D-4E88-303B-F0D9-C6682164BB2A}"/>
              </a:ext>
            </a:extLst>
          </p:cNvPr>
          <p:cNvSpPr txBox="1"/>
          <p:nvPr/>
        </p:nvSpPr>
        <p:spPr>
          <a:xfrm>
            <a:off x="1939243" y="4467225"/>
            <a:ext cx="761841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개의 값을 넣으려면 반드시 행 개수와 동일한 길이의 리스트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시리즈여야 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95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9909D-CD48-DC0E-D68A-0733B55A3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2930E0-A1FC-1EEC-FDE4-AFF3CEE94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85" y="808794"/>
            <a:ext cx="8675076" cy="60173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AA60F2-979D-8766-F620-56909879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 추가 및 수정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0EF52-23BC-5858-F114-7DA0D663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CB9D05-043C-2C11-CF2E-815E8F09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92178-B280-2387-14E3-4EC249FE294E}"/>
              </a:ext>
            </a:extLst>
          </p:cNvPr>
          <p:cNvSpPr txBox="1"/>
          <p:nvPr/>
        </p:nvSpPr>
        <p:spPr>
          <a:xfrm>
            <a:off x="1429224" y="1129777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열 추가 및 수정 예제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ED5838-821C-8698-7B6C-2F0950F66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610" y="4584113"/>
            <a:ext cx="3448531" cy="140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929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E9A57-AAF8-6EA1-E6AE-8D2991E5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109B79-79FF-4676-E6F5-1E10B56B7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5280" r="7651" b="15080"/>
          <a:stretch>
            <a:fillRect/>
          </a:stretch>
        </p:blipFill>
        <p:spPr>
          <a:xfrm>
            <a:off x="1233714" y="1446811"/>
            <a:ext cx="9702800" cy="42718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2B6EB0-D739-C291-488F-BB3CFD5C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 삭제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5225E-D153-2DA1-6FD7-4A48E65C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5799ED-3A59-29CA-174D-DB671EE9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CD4E5-C7B7-3E91-2B8A-F65DECFAF49E}"/>
              </a:ext>
            </a:extLst>
          </p:cNvPr>
          <p:cNvSpPr txBox="1"/>
          <p:nvPr/>
        </p:nvSpPr>
        <p:spPr>
          <a:xfrm>
            <a:off x="1105766" y="985146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열 삭제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4B613-2730-D589-13A5-245772911D50}"/>
              </a:ext>
            </a:extLst>
          </p:cNvPr>
          <p:cNvSpPr txBox="1"/>
          <p:nvPr/>
        </p:nvSpPr>
        <p:spPr>
          <a:xfrm>
            <a:off x="1180321" y="5643271"/>
            <a:ext cx="761841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inplace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=True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원본 객체가 바로 변경됨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39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791545" y="2600493"/>
            <a:ext cx="46089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Pandas(2)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02457-97CE-980C-4978-428A4EFA2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77E360-0518-1606-F2D2-9362A0F4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2704"/>
            <a:ext cx="11430000" cy="61341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F04F01-4848-3710-34CC-75935DF8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 삭제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7FF158-E61E-3B11-B26F-6F9F498F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12728-AA05-7E71-FB2B-43D01D1D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995B3-1F39-EA9B-53C1-E9AA3BD7A332}"/>
              </a:ext>
            </a:extLst>
          </p:cNvPr>
          <p:cNvSpPr txBox="1"/>
          <p:nvPr/>
        </p:nvSpPr>
        <p:spPr>
          <a:xfrm>
            <a:off x="1105766" y="985146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열 삭제 예제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2942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568A-9DAE-E868-E534-39E2C4A7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3A80F4-4B52-62D8-7BAB-44D9FF74DA5C}"/>
              </a:ext>
            </a:extLst>
          </p:cNvPr>
          <p:cNvSpPr txBox="1"/>
          <p:nvPr/>
        </p:nvSpPr>
        <p:spPr>
          <a:xfrm>
            <a:off x="2498699" y="2647385"/>
            <a:ext cx="7194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 추가 및 수정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삭제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99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42D56-A1E3-1812-46AB-6C9CB6B2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6FDA-9EA4-6846-54F0-E9A8FC7C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추가</a:t>
            </a:r>
            <a:r>
              <a:rPr lang="en-US" altLang="ko-KR" dirty="0"/>
              <a:t>(</a:t>
            </a:r>
            <a:r>
              <a:rPr lang="en-US" altLang="ko-KR" dirty="0" err="1"/>
              <a:t>concat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F17A7-9519-C1AB-2D7A-D0713A85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236CC8-FA35-04F4-71AA-E30C9823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CA576A0-1B06-D904-50D1-F48985BED693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3031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pd.concat</a:t>
            </a:r>
            <a:r>
              <a:rPr lang="en-US" altLang="ko-KR" dirty="0"/>
              <a:t>(</a:t>
            </a:r>
            <a:r>
              <a:rPr lang="en-US" altLang="ko-KR" dirty="0" err="1"/>
              <a:t>objs</a:t>
            </a:r>
            <a:r>
              <a:rPr lang="en-US" altLang="ko-KR" dirty="0"/>
              <a:t>, axis=0, join='outer', </a:t>
            </a:r>
            <a:r>
              <a:rPr lang="en-US" altLang="ko-KR" dirty="0" err="1"/>
              <a:t>ignore_index</a:t>
            </a:r>
            <a:r>
              <a:rPr lang="en-US" altLang="ko-KR" dirty="0"/>
              <a:t>=False, ...)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⚠️</a:t>
            </a:r>
            <a:r>
              <a:rPr lang="ko-KR" altLang="en-US" dirty="0"/>
              <a:t> </a:t>
            </a:r>
            <a:r>
              <a:rPr lang="ko-KR" altLang="en-US" dirty="0" err="1"/>
              <a:t>결합시</a:t>
            </a:r>
            <a:r>
              <a:rPr lang="ko-KR" altLang="en-US" dirty="0"/>
              <a:t> 열 이름이 기존과 다르면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값이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objs</a:t>
            </a:r>
            <a:r>
              <a:rPr lang="en-US" altLang="ko-KR" dirty="0"/>
              <a:t>: </a:t>
            </a:r>
            <a:r>
              <a:rPr lang="ko-KR" altLang="en-US" dirty="0"/>
              <a:t>결합할 </a:t>
            </a:r>
            <a:r>
              <a:rPr lang="en-US" altLang="ko-KR" dirty="0"/>
              <a:t>Series,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또는 이들의 리스트</a:t>
            </a:r>
            <a:r>
              <a:rPr lang="en-US" altLang="ko-KR" dirty="0"/>
              <a:t>/</a:t>
            </a:r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필수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axis: </a:t>
            </a:r>
            <a:r>
              <a:rPr lang="ko-KR" altLang="en-US" dirty="0"/>
              <a:t>결합 방향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0 (</a:t>
            </a:r>
            <a:r>
              <a:rPr lang="ko-KR" altLang="en-US" dirty="0"/>
              <a:t>기본값</a:t>
            </a:r>
            <a:r>
              <a:rPr lang="en-US" altLang="ko-KR" dirty="0"/>
              <a:t>): </a:t>
            </a:r>
            <a:r>
              <a:rPr lang="ko-KR" altLang="en-US" dirty="0"/>
              <a:t>행 방향</a:t>
            </a:r>
            <a:r>
              <a:rPr lang="en-US" altLang="ko-KR" dirty="0"/>
              <a:t>(</a:t>
            </a:r>
            <a:r>
              <a:rPr lang="ko-KR" altLang="en-US" dirty="0"/>
              <a:t>아래로 붙임</a:t>
            </a:r>
            <a:r>
              <a:rPr lang="en-US" altLang="ko-KR" dirty="0"/>
              <a:t>, row-wise, index </a:t>
            </a:r>
            <a:r>
              <a:rPr lang="ko-KR" altLang="en-US" dirty="0"/>
              <a:t>증가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1: </a:t>
            </a:r>
            <a:r>
              <a:rPr lang="ko-KR" altLang="en-US" dirty="0"/>
              <a:t>열 방향</a:t>
            </a:r>
            <a:r>
              <a:rPr lang="en-US" altLang="ko-KR" dirty="0"/>
              <a:t>(</a:t>
            </a:r>
            <a:r>
              <a:rPr lang="ko-KR" altLang="en-US" dirty="0"/>
              <a:t>옆으로 붙임</a:t>
            </a:r>
            <a:r>
              <a:rPr lang="en-US" altLang="ko-KR" dirty="0"/>
              <a:t>, column-wise, column </a:t>
            </a:r>
            <a:r>
              <a:rPr lang="ko-KR" altLang="en-US" dirty="0"/>
              <a:t>증가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ignore_index</a:t>
            </a:r>
            <a:r>
              <a:rPr lang="en-US" altLang="ko-KR" dirty="0"/>
              <a:t>: </a:t>
            </a:r>
            <a:r>
              <a:rPr lang="ko-KR" altLang="en-US" dirty="0"/>
              <a:t>인덱스 재설정 여부 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False)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True</a:t>
            </a:r>
            <a:r>
              <a:rPr lang="ko-KR" altLang="en-US" dirty="0"/>
              <a:t>로 설정 시 결과의 인덱스를 </a:t>
            </a:r>
            <a:r>
              <a:rPr lang="en-US" altLang="ko-KR" dirty="0"/>
              <a:t>0</a:t>
            </a:r>
            <a:r>
              <a:rPr lang="ko-KR" altLang="en-US" dirty="0"/>
              <a:t>부터 재부여</a:t>
            </a:r>
          </a:p>
        </p:txBody>
      </p:sp>
    </p:spTree>
    <p:extLst>
      <p:ext uri="{BB962C8B-B14F-4D97-AF65-F5344CB8AC3E}">
        <p14:creationId xmlns:p14="http://schemas.microsoft.com/office/powerpoint/2010/main" val="411042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1C57F-B282-2AC4-0DDC-C530AB3B1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870A1C-D9B2-B63E-D4C4-B9FA323EC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t="13584" r="7561" b="13651"/>
          <a:stretch>
            <a:fillRect/>
          </a:stretch>
        </p:blipFill>
        <p:spPr>
          <a:xfrm>
            <a:off x="1535142" y="1555259"/>
            <a:ext cx="8151447" cy="41968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9D87C8-046B-84FD-0021-BC8796AE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추가</a:t>
            </a:r>
            <a:r>
              <a:rPr lang="en-US" altLang="ko-KR" dirty="0"/>
              <a:t>(</a:t>
            </a:r>
            <a:r>
              <a:rPr lang="en-US" altLang="ko-KR" dirty="0" err="1"/>
              <a:t>concat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84B69-1D72-8F3B-4F1E-861E6D54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F8C20E-AE51-720C-B8F7-64328C23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6FFD3-5AB5-957C-011D-5A407C58B799}"/>
              </a:ext>
            </a:extLst>
          </p:cNvPr>
          <p:cNvSpPr txBox="1"/>
          <p:nvPr/>
        </p:nvSpPr>
        <p:spPr>
          <a:xfrm>
            <a:off x="1396129" y="1052610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행 추가 기본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A8B25-7CE2-6D8F-EA7D-C1FD25733ACA}"/>
              </a:ext>
            </a:extLst>
          </p:cNvPr>
          <p:cNvSpPr txBox="1"/>
          <p:nvPr/>
        </p:nvSpPr>
        <p:spPr>
          <a:xfrm>
            <a:off x="1396129" y="5741129"/>
            <a:ext cx="761841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ignore_index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=True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옵션으로 인덱스 재정렬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28E9F4-A1C6-DC95-5DC4-64C159D8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543" y="3950179"/>
            <a:ext cx="1752845" cy="1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0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FB5FF-7F8A-A66C-6F1F-7822D234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A04DB5-C199-5EB4-AF7F-5631F8DF4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71" y="788658"/>
            <a:ext cx="9608458" cy="60693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72B173-B31D-F795-6FB6-F1A69DFE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수정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20F32-34B7-6D6D-9BE4-A5CFEA75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94E4CB-5496-517A-EB32-A6504F052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9FDEF-3C6C-7BE7-33B8-9B38C891CE70}"/>
              </a:ext>
            </a:extLst>
          </p:cNvPr>
          <p:cNvSpPr txBox="1"/>
          <p:nvPr/>
        </p:nvSpPr>
        <p:spPr>
          <a:xfrm>
            <a:off x="1875101" y="1026385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행 수정 기본 문법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28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51546-1398-3495-0A23-7C4CC7310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CFA08B-464C-0280-E1FE-C84B4DC0F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" t="18679" r="7612" b="18553"/>
          <a:stretch>
            <a:fillRect/>
          </a:stretch>
        </p:blipFill>
        <p:spPr>
          <a:xfrm>
            <a:off x="1257300" y="1676586"/>
            <a:ext cx="9677400" cy="31686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82BF004-9FDB-D6EA-415D-A6FA4E29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삭제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0163B-A68F-6C0C-105D-0CCA2E2A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B00953-081E-8E6B-8E1B-41320449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F1A12-9266-A6CF-6819-58807172450D}"/>
              </a:ext>
            </a:extLst>
          </p:cNvPr>
          <p:cNvSpPr txBox="1"/>
          <p:nvPr/>
        </p:nvSpPr>
        <p:spPr>
          <a:xfrm>
            <a:off x="1084981" y="1145407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행 삭제 기본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BAF3C-C9AA-7B97-DECB-5F9DAA3C4B15}"/>
              </a:ext>
            </a:extLst>
          </p:cNvPr>
          <p:cNvSpPr txBox="1"/>
          <p:nvPr/>
        </p:nvSpPr>
        <p:spPr>
          <a:xfrm>
            <a:off x="1179322" y="4845237"/>
            <a:ext cx="761841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drop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메서드로 삭제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axis = 0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기본값 →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axis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지정하지 않으면 행이 삭제됨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710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0367-671C-CD70-8106-2BA8F452B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F0C83-C5EB-4768-6313-198B2508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행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>
                <a:solidFill>
                  <a:schemeClr val="accent2"/>
                </a:solidFill>
              </a:rPr>
              <a:t>열 추가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수정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0CA03EB-C67F-4E6E-F065-89C12348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사용 데이터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이름</a:t>
            </a:r>
            <a:r>
              <a:rPr lang="en-US" altLang="ko-KR" sz="2400" dirty="0"/>
              <a:t>': ['</a:t>
            </a:r>
            <a:r>
              <a:rPr lang="ko-KR" altLang="en-US" sz="2400" dirty="0"/>
              <a:t>김철수</a:t>
            </a:r>
            <a:r>
              <a:rPr lang="en-US" altLang="ko-KR" sz="2400" dirty="0"/>
              <a:t>', '</a:t>
            </a:r>
            <a:r>
              <a:rPr lang="ko-KR" altLang="en-US" sz="2400" dirty="0"/>
              <a:t>이영희</a:t>
            </a:r>
            <a:r>
              <a:rPr lang="en-US" altLang="ko-KR" sz="2400" dirty="0"/>
              <a:t>', '</a:t>
            </a:r>
            <a:r>
              <a:rPr lang="ko-KR" altLang="en-US" sz="2400" dirty="0"/>
              <a:t>박민수</a:t>
            </a:r>
            <a:r>
              <a:rPr lang="en-US" altLang="ko-KR" sz="2400" dirty="0"/>
              <a:t>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국어</a:t>
            </a:r>
            <a:r>
              <a:rPr lang="en-US" altLang="ko-KR" sz="2400" dirty="0"/>
              <a:t>': [90, 80, 70]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'</a:t>
            </a:r>
            <a:r>
              <a:rPr lang="ko-KR" altLang="en-US" sz="2400" dirty="0"/>
              <a:t>수학</a:t>
            </a:r>
            <a:r>
              <a:rPr lang="en-US" altLang="ko-KR" sz="2400" dirty="0"/>
              <a:t>' </a:t>
            </a:r>
            <a:r>
              <a:rPr lang="ko-KR" altLang="en-US" sz="2400" dirty="0"/>
              <a:t>점수 </a:t>
            </a:r>
            <a:r>
              <a:rPr lang="en-US" altLang="ko-KR" sz="2400" dirty="0"/>
              <a:t>[95, 100, 88]</a:t>
            </a:r>
            <a:r>
              <a:rPr lang="ko-KR" altLang="en-US" sz="2400" dirty="0"/>
              <a:t>을 새 열로 추가하세요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1</a:t>
            </a:r>
            <a:r>
              <a:rPr lang="ko-KR" altLang="en-US" sz="2400" dirty="0"/>
              <a:t>번 문제의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에서 </a:t>
            </a:r>
            <a:r>
              <a:rPr lang="en-US" altLang="ko-KR" sz="2400" dirty="0"/>
              <a:t>'</a:t>
            </a:r>
            <a:r>
              <a:rPr lang="ko-KR" altLang="en-US" sz="2400" dirty="0"/>
              <a:t>이름</a:t>
            </a:r>
            <a:r>
              <a:rPr lang="en-US" altLang="ko-KR" sz="2400" dirty="0"/>
              <a:t>' </a:t>
            </a:r>
            <a:r>
              <a:rPr lang="ko-KR" altLang="en-US" sz="2400" dirty="0"/>
              <a:t>열을 삭제하세요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B6DDF-4ACD-09D7-8550-F6D3B519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64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3B22E-B5C3-46A8-3B7B-0FE943BDF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6B402-AEFD-62F8-E479-ED971045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행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>
                <a:solidFill>
                  <a:schemeClr val="accent2"/>
                </a:solidFill>
              </a:rPr>
              <a:t>열 추가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수정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7D8E9BF-EB14-678B-E369-F12BDB42C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사용 데이터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제품</a:t>
            </a:r>
            <a:r>
              <a:rPr lang="en-US" altLang="ko-KR" sz="2400" dirty="0"/>
              <a:t>': ['A', 'B'],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가격</a:t>
            </a:r>
            <a:r>
              <a:rPr lang="en-US" altLang="ko-KR" sz="2400" dirty="0"/>
              <a:t>': [1000, 2000]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dirty="0"/>
              <a:t>제품 </a:t>
            </a:r>
            <a:r>
              <a:rPr lang="en-US" altLang="ko-KR" sz="2400" dirty="0"/>
              <a:t>'C', </a:t>
            </a:r>
            <a:r>
              <a:rPr lang="ko-KR" altLang="en-US" sz="2400" dirty="0"/>
              <a:t>가격 </a:t>
            </a:r>
            <a:r>
              <a:rPr lang="en-US" altLang="ko-KR" sz="2400" dirty="0"/>
              <a:t>1500</a:t>
            </a:r>
            <a:r>
              <a:rPr lang="ko-KR" altLang="en-US" sz="2400" dirty="0"/>
              <a:t>인 새 행을 추가하세요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en-US" altLang="ko-KR" sz="2400" dirty="0"/>
              <a:t>3</a:t>
            </a:r>
            <a:r>
              <a:rPr lang="ko-KR" altLang="en-US" sz="2400" dirty="0"/>
              <a:t>번 문제의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에서 첫 번째 행</a:t>
            </a:r>
            <a:r>
              <a:rPr lang="en-US" altLang="ko-KR" sz="2400" dirty="0"/>
              <a:t>(</a:t>
            </a:r>
            <a:r>
              <a:rPr lang="ko-KR" altLang="en-US" sz="2400" dirty="0"/>
              <a:t>제품 </a:t>
            </a:r>
            <a:r>
              <a:rPr lang="en-US" altLang="ko-KR" sz="2400" dirty="0"/>
              <a:t>'A')</a:t>
            </a:r>
            <a:r>
              <a:rPr lang="ko-KR" altLang="en-US" sz="2400" dirty="0"/>
              <a:t>을 삭제하세요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F370F-DC42-EDB1-38D7-9B68085C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82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AA88A-7250-037E-7284-F0205ADE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732D8-46FD-1B31-1E52-4AB6132F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행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>
                <a:solidFill>
                  <a:schemeClr val="accent2"/>
                </a:solidFill>
              </a:rPr>
              <a:t>열 추가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수정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  <a:r>
              <a:rPr lang="en-US" altLang="ko-KR" dirty="0">
                <a:solidFill>
                  <a:schemeClr val="accent2"/>
                </a:solidFill>
              </a:rPr>
              <a:t>(3)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0769BA5-15B7-6A49-784A-EB0AFEE9B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사용 데이터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과목</a:t>
            </a:r>
            <a:r>
              <a:rPr lang="en-US" altLang="ko-KR" sz="2400" dirty="0"/>
              <a:t>': ['</a:t>
            </a:r>
            <a:r>
              <a:rPr lang="ko-KR" altLang="en-US" sz="2400" dirty="0"/>
              <a:t>국어</a:t>
            </a:r>
            <a:r>
              <a:rPr lang="en-US" altLang="ko-KR" sz="2400" dirty="0"/>
              <a:t>', '</a:t>
            </a:r>
            <a:r>
              <a:rPr lang="ko-KR" altLang="en-US" sz="2400" dirty="0"/>
              <a:t>영어</a:t>
            </a:r>
            <a:r>
              <a:rPr lang="en-US" altLang="ko-KR" sz="2400" dirty="0"/>
              <a:t>', '</a:t>
            </a:r>
            <a:r>
              <a:rPr lang="ko-KR" altLang="en-US" sz="2400" dirty="0"/>
              <a:t>수학</a:t>
            </a:r>
            <a:r>
              <a:rPr lang="en-US" altLang="ko-KR" sz="2400" dirty="0"/>
              <a:t>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점수</a:t>
            </a:r>
            <a:r>
              <a:rPr lang="en-US" altLang="ko-KR" sz="2400" dirty="0"/>
              <a:t>': [85, 90, 78]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'</a:t>
            </a:r>
            <a:r>
              <a:rPr lang="ko-KR" altLang="en-US" sz="2400" dirty="0"/>
              <a:t>점수</a:t>
            </a:r>
            <a:r>
              <a:rPr lang="en-US" altLang="ko-KR" sz="2400" dirty="0"/>
              <a:t>'</a:t>
            </a:r>
            <a:r>
              <a:rPr lang="ko-KR" altLang="en-US" sz="2400" dirty="0"/>
              <a:t>가 </a:t>
            </a:r>
            <a:r>
              <a:rPr lang="en-US" altLang="ko-KR" sz="2400" dirty="0"/>
              <a:t>80 </a:t>
            </a:r>
            <a:r>
              <a:rPr lang="ko-KR" altLang="en-US" sz="2400" dirty="0"/>
              <a:t>미만인 행을 모두 삭제하세요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dirty="0"/>
              <a:t>'</a:t>
            </a:r>
            <a:r>
              <a:rPr lang="ko-KR" altLang="en-US" sz="2400" dirty="0"/>
              <a:t>학년</a:t>
            </a:r>
            <a:r>
              <a:rPr lang="en-US" altLang="ko-KR" sz="2400" dirty="0"/>
              <a:t>' </a:t>
            </a:r>
            <a:r>
              <a:rPr lang="ko-KR" altLang="en-US" sz="2400" dirty="0"/>
              <a:t>열</a:t>
            </a:r>
            <a:r>
              <a:rPr lang="en-US" altLang="ko-KR" sz="2400" dirty="0"/>
              <a:t>(</a:t>
            </a:r>
            <a:r>
              <a:rPr lang="ko-KR" altLang="en-US" sz="2400" dirty="0"/>
              <a:t>값은 모두 </a:t>
            </a:r>
            <a:r>
              <a:rPr lang="en-US" altLang="ko-KR" sz="2400" dirty="0"/>
              <a:t>1)</a:t>
            </a:r>
            <a:r>
              <a:rPr lang="ko-KR" altLang="en-US" sz="2400" dirty="0"/>
              <a:t>을 추가하세요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0D33B-0371-09BA-E1E1-E62CA6D4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0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7C82-3ABF-CE69-108F-5171F61F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FBC38-3F1B-2ED5-409C-A2C6DC86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행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>
                <a:solidFill>
                  <a:schemeClr val="accent2"/>
                </a:solidFill>
              </a:rPr>
              <a:t>열 추가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수정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  <a:r>
              <a:rPr lang="en-US" altLang="ko-KR" dirty="0">
                <a:solidFill>
                  <a:schemeClr val="accent2"/>
                </a:solidFill>
              </a:rPr>
              <a:t>(4)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B40BC07-14F2-860A-C71A-A9C432D9A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사용 데이터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이름</a:t>
            </a:r>
            <a:r>
              <a:rPr lang="en-US" altLang="ko-KR" sz="2400" dirty="0"/>
              <a:t>': ['A', 'B'],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나이</a:t>
            </a:r>
            <a:r>
              <a:rPr lang="en-US" altLang="ko-KR" sz="2400" dirty="0"/>
              <a:t>': [20, 22]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sz="2400" dirty="0"/>
              <a:t>이름이 </a:t>
            </a:r>
            <a:r>
              <a:rPr lang="en-US" altLang="ko-KR" sz="2400" dirty="0"/>
              <a:t>'C', </a:t>
            </a:r>
            <a:r>
              <a:rPr lang="ko-KR" altLang="en-US" sz="2400" dirty="0"/>
              <a:t>나이가 </a:t>
            </a:r>
            <a:r>
              <a:rPr lang="en-US" altLang="ko-KR" sz="2400" dirty="0"/>
              <a:t>25, </a:t>
            </a:r>
            <a:r>
              <a:rPr lang="ko-KR" altLang="en-US" sz="2400" dirty="0"/>
              <a:t>키가 </a:t>
            </a:r>
            <a:r>
              <a:rPr lang="en-US" altLang="ko-KR" sz="2400" dirty="0" err="1"/>
              <a:t>NaN</a:t>
            </a:r>
            <a:r>
              <a:rPr lang="en-US" altLang="ko-KR" sz="2400" dirty="0"/>
              <a:t>(</a:t>
            </a:r>
            <a:r>
              <a:rPr lang="ko-KR" altLang="en-US" sz="2400" dirty="0" err="1"/>
              <a:t>결측값</a:t>
            </a:r>
            <a:r>
              <a:rPr lang="en-US" altLang="ko-KR" sz="2400" dirty="0"/>
              <a:t>)</a:t>
            </a:r>
            <a:r>
              <a:rPr lang="ko-KR" altLang="en-US" sz="2400" dirty="0"/>
              <a:t>인 새 행을 추가하세요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/>
              <a:t>(</a:t>
            </a:r>
            <a:r>
              <a:rPr lang="ko-KR" altLang="en-US" sz="2400" dirty="0"/>
              <a:t>단</a:t>
            </a:r>
            <a:r>
              <a:rPr lang="en-US" altLang="ko-KR" sz="2400" dirty="0"/>
              <a:t>, '</a:t>
            </a:r>
            <a:r>
              <a:rPr lang="ko-KR" altLang="en-US" sz="2400" dirty="0"/>
              <a:t>키</a:t>
            </a:r>
            <a:r>
              <a:rPr lang="en-US" altLang="ko-KR" sz="2400" dirty="0"/>
              <a:t>'</a:t>
            </a:r>
            <a:r>
              <a:rPr lang="ko-KR" altLang="en-US" sz="2400" dirty="0"/>
              <a:t>라는 새 열이 자동으로 추가되어야 함</a:t>
            </a:r>
            <a:r>
              <a:rPr lang="en-US" altLang="ko-KR" sz="2400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25B79-92A3-141D-ECE8-BFAE8039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4FA99-FBF0-C3B7-3340-9D6FBEB2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D78AA-360A-7C4F-CB1E-1ED13FBD7D7C}"/>
              </a:ext>
            </a:extLst>
          </p:cNvPr>
          <p:cNvSpPr txBox="1"/>
          <p:nvPr/>
        </p:nvSpPr>
        <p:spPr>
          <a:xfrm>
            <a:off x="4044795" y="2647385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조건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필터링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064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92B18-5BF4-D64F-7188-40C21AB3D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853A7-643F-FDFF-0BF6-DDEB6188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행</a:t>
            </a:r>
            <a:r>
              <a:rPr lang="en-US" altLang="ko-KR" dirty="0">
                <a:solidFill>
                  <a:schemeClr val="accent2"/>
                </a:solidFill>
              </a:rPr>
              <a:t>/</a:t>
            </a:r>
            <a:r>
              <a:rPr lang="ko-KR" altLang="en-US" dirty="0">
                <a:solidFill>
                  <a:schemeClr val="accent2"/>
                </a:solidFill>
              </a:rPr>
              <a:t>열 추가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수정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>
                <a:solidFill>
                  <a:schemeClr val="accent2"/>
                </a:solidFill>
              </a:rPr>
              <a:t>삭제</a:t>
            </a:r>
            <a:r>
              <a:rPr lang="en-US" altLang="ko-KR" dirty="0">
                <a:solidFill>
                  <a:schemeClr val="accent2"/>
                </a:solidFill>
              </a:rPr>
              <a:t>(5)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B199196-ADD8-B56C-F035-B59D8DD40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사용 데이터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부서</a:t>
            </a:r>
            <a:r>
              <a:rPr lang="en-US" altLang="ko-KR" sz="2400" dirty="0"/>
              <a:t>': ['</a:t>
            </a:r>
            <a:r>
              <a:rPr lang="ko-KR" altLang="en-US" sz="2400" dirty="0"/>
              <a:t>영업</a:t>
            </a:r>
            <a:r>
              <a:rPr lang="en-US" altLang="ko-KR" sz="2400" dirty="0"/>
              <a:t>', '</a:t>
            </a:r>
            <a:r>
              <a:rPr lang="ko-KR" altLang="en-US" sz="2400" dirty="0"/>
              <a:t>기획</a:t>
            </a:r>
            <a:r>
              <a:rPr lang="en-US" altLang="ko-KR" sz="2400" dirty="0"/>
              <a:t>', '</a:t>
            </a:r>
            <a:r>
              <a:rPr lang="ko-KR" altLang="en-US" sz="2400" dirty="0"/>
              <a:t>개발</a:t>
            </a:r>
            <a:r>
              <a:rPr lang="en-US" altLang="ko-KR" sz="2400" dirty="0"/>
              <a:t>', '</a:t>
            </a:r>
            <a:r>
              <a:rPr lang="ko-KR" altLang="en-US" sz="2400" dirty="0"/>
              <a:t>디자인</a:t>
            </a:r>
            <a:r>
              <a:rPr lang="en-US" altLang="ko-KR" sz="2400" dirty="0"/>
              <a:t>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</a:t>
            </a:r>
            <a:r>
              <a:rPr lang="ko-KR" altLang="en-US" sz="2400" dirty="0"/>
              <a:t>인원</a:t>
            </a:r>
            <a:r>
              <a:rPr lang="en-US" altLang="ko-KR" sz="2400" dirty="0"/>
              <a:t>': [3, 2, 5, 1]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8"/>
            </a:pPr>
            <a:r>
              <a:rPr lang="ko-KR" altLang="en-US" sz="2400" dirty="0"/>
              <a:t>인원이 </a:t>
            </a:r>
            <a:r>
              <a:rPr lang="en-US" altLang="ko-KR" sz="2400" dirty="0"/>
              <a:t>2</a:t>
            </a:r>
            <a:r>
              <a:rPr lang="ko-KR" altLang="en-US" sz="2400" dirty="0"/>
              <a:t>명 이하인 행을 모두 삭제하고</a:t>
            </a:r>
            <a:r>
              <a:rPr lang="en-US" altLang="ko-KR" sz="2400" dirty="0"/>
              <a:t>,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8"/>
            </a:pPr>
            <a:r>
              <a:rPr lang="en-US" altLang="ko-KR" sz="2400" dirty="0"/>
              <a:t>'</a:t>
            </a:r>
            <a:r>
              <a:rPr lang="ko-KR" altLang="en-US" sz="2400" dirty="0"/>
              <a:t>평가</a:t>
            </a:r>
            <a:r>
              <a:rPr lang="en-US" altLang="ko-KR" sz="2400" dirty="0"/>
              <a:t>' </a:t>
            </a:r>
            <a:r>
              <a:rPr lang="ko-KR" altLang="en-US" sz="2400" dirty="0"/>
              <a:t>열을 새로 추가해 모든 값을 </a:t>
            </a:r>
            <a:r>
              <a:rPr lang="en-US" altLang="ko-KR" sz="2400" dirty="0"/>
              <a:t>'</a:t>
            </a:r>
            <a:r>
              <a:rPr lang="ko-KR" altLang="en-US" sz="2400" dirty="0"/>
              <a:t>미정</a:t>
            </a:r>
            <a:r>
              <a:rPr lang="en-US" altLang="ko-KR" sz="2400" dirty="0"/>
              <a:t>'</a:t>
            </a:r>
            <a:r>
              <a:rPr lang="ko-KR" altLang="en-US" sz="2400" dirty="0"/>
              <a:t>으로 채우세요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39485D-770E-7BEB-C874-7C8B084A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6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FE02E-3113-25D2-C8DB-E801245F8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97F6D7-3C82-D0A3-41E4-874D7719EC96}"/>
              </a:ext>
            </a:extLst>
          </p:cNvPr>
          <p:cNvSpPr txBox="1"/>
          <p:nvPr/>
        </p:nvSpPr>
        <p:spPr>
          <a:xfrm>
            <a:off x="2826515" y="2647385"/>
            <a:ext cx="65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문자열 데이터 처리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381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9FAA-7BDA-17D8-B3AA-B17C0C31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6ACC5-1A01-9001-B91A-254352AE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데이터 처리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26DF8-5E02-03DB-09EA-12F7B095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4F7795-4F57-C6BA-5CF6-7127B98F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E8125-715D-3501-21C5-1E88124FE77B}"/>
              </a:ext>
            </a:extLst>
          </p:cNvPr>
          <p:cNvSpPr txBox="1"/>
          <p:nvPr/>
        </p:nvSpPr>
        <p:spPr>
          <a:xfrm>
            <a:off x="251788" y="1007070"/>
            <a:ext cx="3596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>
                <a:effectLst/>
                <a:latin typeface="+mn-ea"/>
              </a:rPr>
              <a:t>✅ </a:t>
            </a:r>
            <a:r>
              <a:rPr lang="ko-KR" altLang="en-US" sz="2400"/>
              <a:t>문자열 데이터 처리 함수</a:t>
            </a:r>
            <a:endParaRPr lang="en-US" altLang="ko-KR" sz="2400" dirty="0">
              <a:latin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1AB491-9D67-AEF9-A6A9-829E965EF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81609"/>
              </p:ext>
            </p:extLst>
          </p:nvPr>
        </p:nvGraphicFramePr>
        <p:xfrm>
          <a:off x="406399" y="1468735"/>
          <a:ext cx="11408229" cy="4721164"/>
        </p:xfrm>
        <a:graphic>
          <a:graphicData uri="http://schemas.openxmlformats.org/drawingml/2006/table">
            <a:tbl>
              <a:tblPr/>
              <a:tblGrid>
                <a:gridCol w="1909860">
                  <a:extLst>
                    <a:ext uri="{9D8B030D-6E8A-4147-A177-3AD203B41FA5}">
                      <a16:colId xmlns:a16="http://schemas.microsoft.com/office/drawing/2014/main" val="2477589077"/>
                    </a:ext>
                  </a:extLst>
                </a:gridCol>
                <a:gridCol w="4507269">
                  <a:extLst>
                    <a:ext uri="{9D8B030D-6E8A-4147-A177-3AD203B41FA5}">
                      <a16:colId xmlns:a16="http://schemas.microsoft.com/office/drawing/2014/main" val="2524934826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3802527910"/>
                    </a:ext>
                  </a:extLst>
                </a:gridCol>
              </a:tblGrid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813353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.str.lower()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소문자로 변환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"Hello" → "hello"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068335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.str.upper()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대문자로 변환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"Hello" → "HELLO"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670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.str.strip()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양쪽 공백 제거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 hi " → "hi"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919035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.str.lstrip()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왼쪽 공백 제거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 hi" → "hi"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182725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.str.rstrip()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오른쪽 공백 제거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"hi " → "hi"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671191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.str.replace()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 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"2024-01" → "2024/01"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9750433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.str.contains()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특정 패턴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포함 여부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"abc123" → True (if "abc"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포함 시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438141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.str.startswith()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특정 접두사로 시작 여부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"Python" → True (if "Py"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로 시작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463079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.str.endswith()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특정 접미사로 끝남 여부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"main.py" → True (if ".py"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로 끝남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661241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.str.len()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 길이 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"apple" → 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824451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.str.split()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구분자로 분할하여 리스트 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"a,b,c" → ["a", "b", "c"]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833801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.str.get(i)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번째 원소 추출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(split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등에서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["a","b","c"] → "a" (i=0)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323067"/>
                  </a:ext>
                </a:extLst>
              </a:tr>
              <a:tr h="3372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.str.cat()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 결합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(Series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끼리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SeriesA.str.cat(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SeriesB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=":")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583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256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73741-9D2A-3BDD-A7AA-717677904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5CDDF6-F994-525A-2E57-D3A23451B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10532" r="4687" b="10786"/>
          <a:stretch>
            <a:fillRect/>
          </a:stretch>
        </p:blipFill>
        <p:spPr>
          <a:xfrm>
            <a:off x="571500" y="1419317"/>
            <a:ext cx="11049000" cy="44766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CB7136-99EB-96D2-9F3C-9962BA90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데이터 처리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0FCDC-077B-6104-054A-9A859286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4E088-748B-6677-5C2B-BFE3B2EF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5FCE3-9428-59FB-7192-9AF6BC1C2F2D}"/>
              </a:ext>
            </a:extLst>
          </p:cNvPr>
          <p:cNvSpPr txBox="1"/>
          <p:nvPr/>
        </p:nvSpPr>
        <p:spPr>
          <a:xfrm>
            <a:off x="413712" y="957653"/>
            <a:ext cx="4767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문자열 데이터 처리 함수 사용 예시</a:t>
            </a:r>
            <a:endParaRPr lang="en-US" altLang="ko-KR" sz="2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54FF2-60E4-2C67-C5A6-B035DD70CF3A}"/>
              </a:ext>
            </a:extLst>
          </p:cNvPr>
          <p:cNvSpPr txBox="1"/>
          <p:nvPr/>
        </p:nvSpPr>
        <p:spPr>
          <a:xfrm>
            <a:off x="483996" y="5845403"/>
            <a:ext cx="8793353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반드시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Series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에서만 사용 가능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전체에는 바로 적용 불가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개별 열 선택 필요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4906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B9528-E5E6-B1F0-6EA3-EF39DD7D4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92F23-B686-4F81-F166-A54D3039A214}"/>
              </a:ext>
            </a:extLst>
          </p:cNvPr>
          <p:cNvSpPr txBox="1"/>
          <p:nvPr/>
        </p:nvSpPr>
        <p:spPr>
          <a:xfrm>
            <a:off x="4044795" y="2647385"/>
            <a:ext cx="4102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정렬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63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기준 정렬</a:t>
            </a:r>
            <a:r>
              <a:rPr lang="en-US" altLang="ko-KR" dirty="0"/>
              <a:t>(</a:t>
            </a:r>
            <a:r>
              <a:rPr lang="en-US" altLang="ko-KR" dirty="0" err="1"/>
              <a:t>sort_values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906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DataFrame.sort_values</a:t>
            </a:r>
            <a:r>
              <a:rPr lang="en-US" altLang="ko-KR" dirty="0"/>
              <a:t>(by, axis=0, ascending=True, </a:t>
            </a:r>
            <a:r>
              <a:rPr lang="en-US" altLang="ko-KR" dirty="0" err="1"/>
              <a:t>inplace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by: </a:t>
            </a:r>
            <a:r>
              <a:rPr lang="ko-KR" altLang="en-US" dirty="0"/>
              <a:t>정렬 기준이 되는 </a:t>
            </a:r>
            <a:r>
              <a:rPr lang="ko-KR" altLang="en-US" dirty="0" err="1"/>
              <a:t>컬럼명</a:t>
            </a:r>
            <a:r>
              <a:rPr lang="en-US" altLang="ko-KR" dirty="0"/>
              <a:t>(</a:t>
            </a:r>
            <a:r>
              <a:rPr lang="ko-KR" altLang="en-US" dirty="0"/>
              <a:t>또는 리스트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axis: 0=</a:t>
            </a:r>
            <a:r>
              <a:rPr lang="ko-KR" altLang="en-US" dirty="0"/>
              <a:t>행을 기준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), 1=</a:t>
            </a:r>
            <a:r>
              <a:rPr lang="ko-KR" altLang="en-US" dirty="0"/>
              <a:t>열을 기준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ascending: </a:t>
            </a:r>
            <a:r>
              <a:rPr lang="ko-KR" altLang="en-US" dirty="0"/>
              <a:t>오름차순 여부</a:t>
            </a:r>
            <a:r>
              <a:rPr lang="en-US" altLang="ko-KR" dirty="0"/>
              <a:t>(True=</a:t>
            </a:r>
            <a:r>
              <a:rPr lang="ko-KR" altLang="en-US" dirty="0"/>
              <a:t>오름차순</a:t>
            </a:r>
            <a:r>
              <a:rPr lang="en-US" altLang="ko-KR" dirty="0"/>
              <a:t>, False=</a:t>
            </a:r>
            <a:r>
              <a:rPr lang="ko-KR" altLang="en-US" dirty="0"/>
              <a:t>내림차순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inplace</a:t>
            </a:r>
            <a:r>
              <a:rPr lang="en-US" altLang="ko-KR" dirty="0"/>
              <a:t>: </a:t>
            </a:r>
            <a:r>
              <a:rPr lang="ko-KR" altLang="en-US" dirty="0"/>
              <a:t>원본 변경 여부</a:t>
            </a:r>
            <a:r>
              <a:rPr lang="en-US" altLang="ko-KR" dirty="0"/>
              <a:t>(False=</a:t>
            </a:r>
            <a:r>
              <a:rPr lang="ko-KR" altLang="en-US" dirty="0"/>
              <a:t>새로운 객체 반환</a:t>
            </a:r>
            <a:r>
              <a:rPr lang="en-US" altLang="ko-KR" dirty="0"/>
              <a:t>, True=</a:t>
            </a:r>
            <a:r>
              <a:rPr lang="ko-KR" altLang="en-US" dirty="0"/>
              <a:t>원본 수정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6890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6E74E-ECA5-A8B2-1EBF-49BE5E7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2F58B8-90BF-9DCF-07C3-6747EFADA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085849"/>
            <a:ext cx="11410950" cy="5772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E446FA0-378A-8ADF-4830-CD95CBE6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기준 정렬</a:t>
            </a:r>
            <a:r>
              <a:rPr lang="en-US" altLang="ko-KR" dirty="0"/>
              <a:t>(</a:t>
            </a:r>
            <a:r>
              <a:rPr lang="en-US" altLang="ko-KR" dirty="0" err="1"/>
              <a:t>sort_values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622E2-5F9E-84E7-0FDE-B8E4901F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62025F-0D61-F771-AA81-E350B053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51627-941E-F4AE-27D1-1308D0157A34}"/>
              </a:ext>
            </a:extLst>
          </p:cNvPr>
          <p:cNvSpPr txBox="1"/>
          <p:nvPr/>
        </p:nvSpPr>
        <p:spPr>
          <a:xfrm>
            <a:off x="1108657" y="1509247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정렬 예제 데이터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6966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0D716-A7F5-EB5D-4980-B1A0F03B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F2F20-5FD2-2D7F-9636-9D6EF259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기준 정렬</a:t>
            </a:r>
            <a:r>
              <a:rPr lang="en-US" altLang="ko-KR" dirty="0"/>
              <a:t>(</a:t>
            </a:r>
            <a:r>
              <a:rPr lang="en-US" altLang="ko-KR" dirty="0" err="1"/>
              <a:t>sort_values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AF53E-6810-421F-F3B5-82BD8A72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2A064F-0B63-C596-3CEE-1FC6E8E1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E3EC3-3278-6E6E-EA1A-D3195E6CF8F5}"/>
              </a:ext>
            </a:extLst>
          </p:cNvPr>
          <p:cNvSpPr txBox="1"/>
          <p:nvPr/>
        </p:nvSpPr>
        <p:spPr>
          <a:xfrm>
            <a:off x="1108657" y="1321679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정렬 사용 예시</a:t>
            </a:r>
            <a:r>
              <a:rPr lang="en-US" altLang="ko-KR" sz="2400" dirty="0"/>
              <a:t>(1)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7" name="그림 6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23D841-D76C-986E-4D5D-14D61B4B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t="16211" r="7265" b="16055"/>
          <a:stretch>
            <a:fillRect/>
          </a:stretch>
        </p:blipFill>
        <p:spPr>
          <a:xfrm>
            <a:off x="1250461" y="1819962"/>
            <a:ext cx="9691078" cy="3749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0F4C36-DCC9-D9BB-EF43-F403F58AAD0B}"/>
              </a:ext>
            </a:extLst>
          </p:cNvPr>
          <p:cNvSpPr txBox="1"/>
          <p:nvPr/>
        </p:nvSpPr>
        <p:spPr>
          <a:xfrm>
            <a:off x="1145399" y="5536321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ascending=False: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내림차순 정렬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기본값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오름차순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97FE09-0421-2462-7C2F-11C54B6A18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00"/>
          <a:stretch>
            <a:fillRect/>
          </a:stretch>
        </p:blipFill>
        <p:spPr>
          <a:xfrm>
            <a:off x="9209809" y="3317102"/>
            <a:ext cx="1390844" cy="9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A576EC-BDB3-2244-C3AC-21D8B6C9B5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647"/>
          <a:stretch>
            <a:fillRect/>
          </a:stretch>
        </p:blipFill>
        <p:spPr>
          <a:xfrm>
            <a:off x="9209809" y="4961043"/>
            <a:ext cx="1390844" cy="96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2B6A39-9371-E3B9-3D59-571D789A19E6}"/>
              </a:ext>
            </a:extLst>
          </p:cNvPr>
          <p:cNvSpPr/>
          <p:nvPr/>
        </p:nvSpPr>
        <p:spPr>
          <a:xfrm>
            <a:off x="9972534" y="3317103"/>
            <a:ext cx="308116" cy="981212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0906D1-C569-C030-6012-159BBD0667E7}"/>
              </a:ext>
            </a:extLst>
          </p:cNvPr>
          <p:cNvSpPr/>
          <p:nvPr/>
        </p:nvSpPr>
        <p:spPr>
          <a:xfrm>
            <a:off x="9972534" y="4948343"/>
            <a:ext cx="308116" cy="981212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909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FD0C5-1FE4-998F-85E6-869ECDA82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8A4F-FC46-E403-A833-3D0232F2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기준 정렬</a:t>
            </a:r>
            <a:r>
              <a:rPr lang="en-US" altLang="ko-KR" dirty="0"/>
              <a:t>(</a:t>
            </a:r>
            <a:r>
              <a:rPr lang="en-US" altLang="ko-KR" dirty="0" err="1"/>
              <a:t>sort_values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18837-BF59-B83D-0F92-BBABBF05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1114B4-81BF-0BB7-E61E-BCAA0FC8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3FF65-41E6-F43E-D799-8CFD94804D5E}"/>
              </a:ext>
            </a:extLst>
          </p:cNvPr>
          <p:cNvSpPr txBox="1"/>
          <p:nvPr/>
        </p:nvSpPr>
        <p:spPr>
          <a:xfrm>
            <a:off x="1108657" y="2040137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정렬 사용 예시</a:t>
            </a:r>
            <a:r>
              <a:rPr lang="en-US" altLang="ko-KR" sz="2400" dirty="0"/>
              <a:t>(2)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708A5-DC96-E4CE-AE1D-C8BF6D735187}"/>
              </a:ext>
            </a:extLst>
          </p:cNvPr>
          <p:cNvSpPr txBox="1"/>
          <p:nvPr/>
        </p:nvSpPr>
        <p:spPr>
          <a:xfrm>
            <a:off x="1145399" y="4302608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컬럼 기준 정렬 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by=['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', 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']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처럼 리스트로 지정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EEB17A-E48F-652A-F0F8-53C9DD0EC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21933" r="5767" b="21932"/>
          <a:stretch>
            <a:fillRect/>
          </a:stretch>
        </p:blipFill>
        <p:spPr>
          <a:xfrm>
            <a:off x="1284513" y="2554513"/>
            <a:ext cx="9622973" cy="1748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DC074E-D4EF-806C-3EAB-02400F2DB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010" y="3827485"/>
            <a:ext cx="1438476" cy="1057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47D620-FD62-A488-D86D-B4AB576FFCE1}"/>
              </a:ext>
            </a:extLst>
          </p:cNvPr>
          <p:cNvSpPr/>
          <p:nvPr/>
        </p:nvSpPr>
        <p:spPr>
          <a:xfrm>
            <a:off x="10188248" y="3865590"/>
            <a:ext cx="719238" cy="981212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4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EB3A4-A414-67FD-1666-E246293BC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1D2D1-2EA0-D12B-50A1-FD2112D4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기준 정렬</a:t>
            </a:r>
            <a:r>
              <a:rPr lang="en-US" altLang="ko-KR" dirty="0"/>
              <a:t>(</a:t>
            </a:r>
            <a:r>
              <a:rPr lang="en-US" altLang="ko-KR" dirty="0" err="1"/>
              <a:t>sort_index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13750-8707-6CDC-48D2-BE31143D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68D12A-7223-9FAC-3E6A-674B2480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4F7C26C-D538-4ADC-5D66-D86A362B68CE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906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DataFrame.sort_index</a:t>
            </a:r>
            <a:r>
              <a:rPr lang="en-US" altLang="ko-KR" dirty="0"/>
              <a:t>(axis=0, ascending=True, </a:t>
            </a:r>
            <a:r>
              <a:rPr lang="en-US" altLang="ko-KR" dirty="0" err="1"/>
              <a:t>inplace</a:t>
            </a:r>
            <a:r>
              <a:rPr lang="en-US" altLang="ko-KR" dirty="0"/>
              <a:t>=False)</a:t>
            </a:r>
            <a:endParaRPr lang="ko-KR" altLang="en-US" dirty="0"/>
          </a:p>
          <a:p>
            <a:pPr lvl="1"/>
            <a:r>
              <a:rPr lang="en-US" altLang="ko-KR" b="1" dirty="0"/>
              <a:t>axis</a:t>
            </a:r>
            <a:r>
              <a:rPr lang="en-US" altLang="ko-KR" dirty="0"/>
              <a:t>: 0=</a:t>
            </a:r>
            <a:r>
              <a:rPr lang="ko-KR" altLang="en-US" dirty="0"/>
              <a:t>행 인덱스 기준</a:t>
            </a:r>
            <a:r>
              <a:rPr lang="en-US" altLang="ko-KR" dirty="0"/>
              <a:t>, 1=</a:t>
            </a:r>
            <a:r>
              <a:rPr lang="ko-KR" altLang="en-US" dirty="0"/>
              <a:t>열 이름 기준</a:t>
            </a:r>
          </a:p>
          <a:p>
            <a:pPr lvl="1"/>
            <a:r>
              <a:rPr lang="en-US" altLang="ko-KR" b="1" dirty="0"/>
              <a:t>ascending</a:t>
            </a:r>
            <a:r>
              <a:rPr lang="en-US" altLang="ko-KR" dirty="0"/>
              <a:t>: </a:t>
            </a:r>
            <a:r>
              <a:rPr lang="ko-KR" altLang="en-US" dirty="0"/>
              <a:t>오름차순</a:t>
            </a:r>
            <a:r>
              <a:rPr lang="en-US" altLang="ko-KR" dirty="0"/>
              <a:t>/</a:t>
            </a:r>
            <a:r>
              <a:rPr lang="ko-KR" altLang="en-US" dirty="0"/>
              <a:t>내림차순</a:t>
            </a:r>
          </a:p>
          <a:p>
            <a:pPr lvl="1"/>
            <a:r>
              <a:rPr lang="en-US" altLang="ko-KR" b="1" dirty="0" err="1"/>
              <a:t>inplace</a:t>
            </a:r>
            <a:r>
              <a:rPr lang="en-US" altLang="ko-KR" dirty="0"/>
              <a:t>: </a:t>
            </a:r>
            <a:r>
              <a:rPr lang="ko-KR" altLang="en-US" dirty="0"/>
              <a:t>원본 변경 여부</a:t>
            </a:r>
          </a:p>
        </p:txBody>
      </p:sp>
    </p:spTree>
    <p:extLst>
      <p:ext uri="{BB962C8B-B14F-4D97-AF65-F5344CB8AC3E}">
        <p14:creationId xmlns:p14="http://schemas.microsoft.com/office/powerpoint/2010/main" val="255211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9AEE-6F55-B1B3-4DAA-90E42BBC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MH\Desktop\조건필터링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916434"/>
            <a:ext cx="10241280" cy="551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F3FF72-3D4C-578B-C401-AB2E50B3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62C4C-F909-0E19-2968-9492B335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F0F858-EA6C-B13A-B1E2-E1FD09FF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89924-9473-838A-57CB-4DB72779B3FA}"/>
              </a:ext>
            </a:extLst>
          </p:cNvPr>
          <p:cNvSpPr txBox="1"/>
          <p:nvPr/>
        </p:nvSpPr>
        <p:spPr>
          <a:xfrm>
            <a:off x="1885171" y="1446110"/>
            <a:ext cx="4012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</a:t>
            </a:r>
            <a:r>
              <a:rPr lang="ko-KR" altLang="en-US" sz="2400" dirty="0"/>
              <a:t>에서의 조건 </a:t>
            </a:r>
            <a:r>
              <a:rPr lang="ko-KR" altLang="en-US" sz="2400" dirty="0" err="1"/>
              <a:t>필터링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1750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BACB8-997C-C584-E821-B4422725E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501257-1EB9-8659-7D37-41E9E8397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t="12590" r="7544" b="13324"/>
          <a:stretch>
            <a:fillRect/>
          </a:stretch>
        </p:blipFill>
        <p:spPr>
          <a:xfrm>
            <a:off x="1070706" y="1613645"/>
            <a:ext cx="7237048" cy="39621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F7BEE4-9CEF-E7D0-0189-DA8DAC08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인덱스 기준 정렬</a:t>
            </a:r>
            <a:r>
              <a:rPr lang="en-US" altLang="ko-KR" dirty="0"/>
              <a:t>(</a:t>
            </a:r>
            <a:r>
              <a:rPr lang="en-US" altLang="ko-KR" dirty="0" err="1"/>
              <a:t>sort_index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EB836-50DE-8543-73C3-7EF55709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265C03-667D-D04D-5383-C82B9CD3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1A401-E138-06D9-0DFF-4913CB2C7A77}"/>
              </a:ext>
            </a:extLst>
          </p:cNvPr>
          <p:cNvSpPr txBox="1"/>
          <p:nvPr/>
        </p:nvSpPr>
        <p:spPr>
          <a:xfrm>
            <a:off x="908631" y="1145407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정렬 사용 예시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818C3-EFBC-D4AA-43C4-05E43D63EA9F}"/>
              </a:ext>
            </a:extLst>
          </p:cNvPr>
          <p:cNvSpPr txBox="1"/>
          <p:nvPr/>
        </p:nvSpPr>
        <p:spPr>
          <a:xfrm>
            <a:off x="945373" y="5542607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axis=1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컬럼 이름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알파벳 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기준 정렬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716109-28BD-B5C6-BD72-EED49865E6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534"/>
          <a:stretch>
            <a:fillRect/>
          </a:stretch>
        </p:blipFill>
        <p:spPr>
          <a:xfrm>
            <a:off x="7129395" y="4174914"/>
            <a:ext cx="1981477" cy="136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08F329-EDCC-4812-154F-27003609D62D}"/>
              </a:ext>
            </a:extLst>
          </p:cNvPr>
          <p:cNvGrpSpPr/>
          <p:nvPr/>
        </p:nvGrpSpPr>
        <p:grpSpPr>
          <a:xfrm>
            <a:off x="7129395" y="2488280"/>
            <a:ext cx="4091709" cy="1367693"/>
            <a:chOff x="7332596" y="2227023"/>
            <a:chExt cx="4091709" cy="13676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F50B88E-90AE-FD66-8EF4-65DE88F9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6533"/>
            <a:stretch>
              <a:fillRect/>
            </a:stretch>
          </p:blipFill>
          <p:spPr>
            <a:xfrm>
              <a:off x="7332596" y="2227023"/>
              <a:ext cx="1981477" cy="13676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770ECA-B7CB-10B2-054B-2A2849FB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3517" b="33017"/>
            <a:stretch>
              <a:fillRect/>
            </a:stretch>
          </p:blipFill>
          <p:spPr>
            <a:xfrm>
              <a:off x="9442828" y="2227024"/>
              <a:ext cx="1981477" cy="13676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36293D-D7BB-F9A1-7EB9-EC84A3B401E4}"/>
                </a:ext>
              </a:extLst>
            </p:cNvPr>
            <p:cNvSpPr/>
            <p:nvPr/>
          </p:nvSpPr>
          <p:spPr>
            <a:xfrm>
              <a:off x="7332596" y="2541932"/>
              <a:ext cx="308116" cy="1052784"/>
            </a:xfrm>
            <a:prstGeom prst="rect">
              <a:avLst/>
            </a:prstGeom>
            <a:noFill/>
            <a:ln w="254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5BE85A-56E9-84AB-CEAC-A2E77BDED5CB}"/>
                </a:ext>
              </a:extLst>
            </p:cNvPr>
            <p:cNvSpPr/>
            <p:nvPr/>
          </p:nvSpPr>
          <p:spPr>
            <a:xfrm>
              <a:off x="9441078" y="2541932"/>
              <a:ext cx="308116" cy="1052784"/>
            </a:xfrm>
            <a:prstGeom prst="rect">
              <a:avLst/>
            </a:prstGeom>
            <a:noFill/>
            <a:ln w="254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21700D-2E37-148E-1786-6E7A1E4479E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960970" y="3172127"/>
            <a:ext cx="278657" cy="0"/>
          </a:xfrm>
          <a:prstGeom prst="straightConnector1">
            <a:avLst/>
          </a:prstGeom>
          <a:ln w="381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173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D607-3503-ADC3-72B4-725D82376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E5D36-C9AB-0115-B2AE-3379404F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정렬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CAF198C-781A-00B3-C12D-785224E43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사용 데이터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'name': ['Alice', 'Bob', 'Charlie', 'David'],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'score': [88, 95, 70, 100]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주어진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에서</a:t>
            </a:r>
            <a:r>
              <a:rPr lang="en-US" altLang="ko-KR" sz="2400" dirty="0"/>
              <a:t>, score </a:t>
            </a:r>
            <a:r>
              <a:rPr lang="ko-KR" altLang="en-US" sz="2400" dirty="0"/>
              <a:t>컬럼 기준으로 오름차순 정렬한 결과를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score </a:t>
            </a:r>
            <a:r>
              <a:rPr lang="ko-KR" altLang="en-US" sz="2400" dirty="0"/>
              <a:t>컬럼 기준 내림차순으로 정렬한 후</a:t>
            </a:r>
            <a:r>
              <a:rPr lang="en-US" altLang="ko-KR" sz="2400" dirty="0"/>
              <a:t>, </a:t>
            </a:r>
            <a:r>
              <a:rPr lang="ko-KR" altLang="en-US" sz="2400" dirty="0"/>
              <a:t>정렬된 인덱스를 무시하고 </a:t>
            </a:r>
            <a:r>
              <a:rPr lang="en-US" altLang="ko-KR" sz="2400" dirty="0"/>
              <a:t>0</a:t>
            </a:r>
            <a:r>
              <a:rPr lang="ko-KR" altLang="en-US" sz="2400" dirty="0"/>
              <a:t>부터 재정렬한 결과를 출력하세요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E93C6-8E68-2046-295D-4AB7248DC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2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E7905-504B-640A-F554-DF928A351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A120E-0440-C8DA-4609-7097A00F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정렬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96F98C4-3DC7-7EA1-D7B1-190B3D846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519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📌 사용 데이터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이름</a:t>
            </a:r>
            <a:r>
              <a:rPr lang="en-US" altLang="ko-KR" sz="2000" dirty="0"/>
              <a:t>': ['</a:t>
            </a:r>
            <a:r>
              <a:rPr lang="ko-KR" altLang="en-US" sz="2000" dirty="0"/>
              <a:t>가</a:t>
            </a:r>
            <a:r>
              <a:rPr lang="en-US" altLang="ko-KR" sz="2000" dirty="0"/>
              <a:t>', '</a:t>
            </a:r>
            <a:r>
              <a:rPr lang="ko-KR" altLang="en-US" sz="2000" dirty="0"/>
              <a:t>나</a:t>
            </a:r>
            <a:r>
              <a:rPr lang="en-US" altLang="ko-KR" sz="2000" dirty="0"/>
              <a:t>', '</a:t>
            </a:r>
            <a:r>
              <a:rPr lang="ko-KR" altLang="en-US" sz="2000" dirty="0"/>
              <a:t>다</a:t>
            </a:r>
            <a:r>
              <a:rPr lang="en-US" altLang="ko-KR" sz="2000" dirty="0"/>
              <a:t>', '</a:t>
            </a:r>
            <a:r>
              <a:rPr lang="ko-KR" altLang="en-US" sz="2000" dirty="0"/>
              <a:t>라</a:t>
            </a:r>
            <a:r>
              <a:rPr lang="en-US" altLang="ko-KR" sz="2000" dirty="0"/>
              <a:t>', '</a:t>
            </a:r>
            <a:r>
              <a:rPr lang="ko-KR" altLang="en-US" sz="2000" dirty="0"/>
              <a:t>마</a:t>
            </a:r>
            <a:r>
              <a:rPr lang="en-US" altLang="ko-KR" sz="2000" dirty="0"/>
              <a:t>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반</a:t>
            </a:r>
            <a:r>
              <a:rPr lang="en-US" altLang="ko-KR" sz="2000" dirty="0"/>
              <a:t>': [2, 1, 1, 2, 1],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[90, 85, 80, 95, 85]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000" dirty="0"/>
              <a:t>주어진 </a:t>
            </a:r>
            <a:r>
              <a:rPr lang="en-US" altLang="ko-KR" sz="2000" dirty="0" err="1"/>
              <a:t>DataFrame</a:t>
            </a:r>
            <a:r>
              <a:rPr lang="ko-KR" altLang="en-US" sz="2000" dirty="0"/>
              <a:t>에서</a:t>
            </a:r>
            <a:r>
              <a:rPr lang="en-US" altLang="ko-KR" sz="2000" dirty="0"/>
              <a:t>,</a:t>
            </a:r>
            <a:r>
              <a:rPr lang="ko-KR" altLang="en-US" sz="2000" dirty="0"/>
              <a:t>반</a:t>
            </a:r>
            <a:r>
              <a:rPr lang="en-US" altLang="ko-KR" sz="2000" dirty="0"/>
              <a:t>(class) </a:t>
            </a:r>
            <a:r>
              <a:rPr lang="ko-KR" altLang="en-US" sz="2000" dirty="0"/>
              <a:t>기준 오름차순</a:t>
            </a:r>
            <a:r>
              <a:rPr lang="en-US" altLang="ko-KR" sz="2000" dirty="0"/>
              <a:t>, </a:t>
            </a:r>
            <a:r>
              <a:rPr lang="ko-KR" altLang="en-US" sz="2000" dirty="0"/>
              <a:t>같은 반 내에서는 점수</a:t>
            </a:r>
            <a:r>
              <a:rPr lang="en-US" altLang="ko-KR" sz="2000" dirty="0"/>
              <a:t>(score) </a:t>
            </a:r>
            <a:r>
              <a:rPr lang="ko-KR" altLang="en-US" sz="2000" dirty="0"/>
              <a:t>기준 내림차순으로 정렬한 결과를 출력하세요</a:t>
            </a:r>
            <a:r>
              <a:rPr lang="en-US" altLang="ko-KR" sz="2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ko-KR" altLang="en-US" sz="2000" dirty="0"/>
              <a:t>열</a:t>
            </a:r>
            <a:r>
              <a:rPr lang="en-US" altLang="ko-KR" sz="2000" dirty="0"/>
              <a:t>(</a:t>
            </a:r>
            <a:r>
              <a:rPr lang="ko-KR" altLang="en-US" sz="2000" dirty="0"/>
              <a:t>컬럼</a:t>
            </a:r>
            <a:r>
              <a:rPr lang="en-US" altLang="ko-KR" sz="2000" dirty="0"/>
              <a:t>) </a:t>
            </a:r>
            <a:r>
              <a:rPr lang="ko-KR" altLang="en-US" sz="2000" dirty="0"/>
              <a:t>이름을 알파벳순으로 정렬해서 출력하세요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1ADDC-8121-46F9-1044-BF6997A2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197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1A57-B57F-5075-C596-BDA67F9A1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35047-6747-C766-562D-3B7114ED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정렬</a:t>
            </a:r>
            <a:r>
              <a:rPr lang="en-US" altLang="ko-KR" dirty="0">
                <a:solidFill>
                  <a:schemeClr val="accent2"/>
                </a:solidFill>
              </a:rPr>
              <a:t>(3)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DA43102-E440-7952-9BCB-10306E6E3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519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📌 사용 데이터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'value': [10, 20, 30, 40]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}, index=[3, 1, 4, 2])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400" dirty="0"/>
              <a:t>인덱스 기준으로 오름차순 정렬한 결과를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400" dirty="0"/>
              <a:t>인덱스 기준 내림차순 정렬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value </a:t>
            </a:r>
            <a:r>
              <a:rPr lang="ko-KR" altLang="en-US" sz="2400" dirty="0"/>
              <a:t>컬럼 기준 오름차순 정렬 두 가지 정렬 결과를 각각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endParaRPr lang="en-US" altLang="ko-KR" sz="2400" dirty="0"/>
          </a:p>
          <a:p>
            <a:pPr marL="514350" indent="-514350">
              <a:lnSpc>
                <a:spcPct val="150000"/>
              </a:lnSpc>
              <a:buAutoNum type="arabicPeriod" startAt="5"/>
            </a:pP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BA0E4-30EA-6C54-6F1C-BF96D1014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77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0AB90-158F-FA39-B207-1C062904F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B7C144-BE8A-CDA2-8B68-7D8E49A8D771}"/>
              </a:ext>
            </a:extLst>
          </p:cNvPr>
          <p:cNvSpPr txBox="1"/>
          <p:nvPr/>
        </p:nvSpPr>
        <p:spPr>
          <a:xfrm>
            <a:off x="2975592" y="2647385"/>
            <a:ext cx="62408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groupby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집계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774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ADB0C-358E-62BC-E5E6-C3204350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D921D-4001-DA71-693A-48E09E9D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A7A9F-A1B4-3BE8-0220-28AC896C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85F6B-BDCA-66FD-C4F7-1264B6F9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1349D1D-0CEB-A5CE-0BAA-D31DC7D22FBD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906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데이터프레임에서 특정 컬럼</a:t>
            </a:r>
            <a:r>
              <a:rPr lang="en-US" altLang="ko-KR" dirty="0"/>
              <a:t>(</a:t>
            </a:r>
            <a:r>
              <a:rPr lang="ko-KR" altLang="en-US" dirty="0"/>
              <a:t>또는 조건</a:t>
            </a:r>
            <a:r>
              <a:rPr lang="en-US" altLang="ko-KR" dirty="0"/>
              <a:t>)</a:t>
            </a:r>
            <a:r>
              <a:rPr lang="ko-KR" altLang="en-US" dirty="0"/>
              <a:t>에 따라 데이터를 그룹화하는 기능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각 그룹별로 </a:t>
            </a:r>
            <a:r>
              <a:rPr lang="ko-KR" altLang="en-US" b="1" dirty="0"/>
              <a:t>집계</a:t>
            </a:r>
            <a:r>
              <a:rPr lang="en-US" altLang="ko-KR" dirty="0"/>
              <a:t>(</a:t>
            </a:r>
            <a:r>
              <a:rPr lang="ko-KR" altLang="en-US" dirty="0"/>
              <a:t>합계</a:t>
            </a:r>
            <a:r>
              <a:rPr lang="en-US" altLang="ko-KR" dirty="0"/>
              <a:t>, </a:t>
            </a:r>
            <a:r>
              <a:rPr lang="ko-KR" altLang="en-US" dirty="0"/>
              <a:t>평균 등</a:t>
            </a:r>
            <a:r>
              <a:rPr lang="en-US" altLang="ko-KR" dirty="0"/>
              <a:t>),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/>
              <a:t>필터링 등의 연산을 적용할 수 있도록 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집계 함수와 함께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sum(), mean(), count(), size(), min(), max(), median(), std(), var(), first(), last(), </a:t>
            </a:r>
            <a:r>
              <a:rPr lang="en-US" altLang="ko-KR" dirty="0" err="1"/>
              <a:t>agg</a:t>
            </a:r>
            <a:r>
              <a:rPr lang="en-US" altLang="ko-KR" dirty="0"/>
              <a:t>(), </a:t>
            </a:r>
            <a:r>
              <a:rPr lang="ko-KR" altLang="en-US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4163362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2505A-46D5-6AAC-832A-8765E07CC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F0355-EF73-D906-5FCB-968BD484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9E021-5C82-9A3D-96FC-3AD2105E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2E84AC-E25E-2F49-187C-1B057F24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46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5C4238-4F49-CB6A-9FAC-DB5BECB053F7}"/>
              </a:ext>
            </a:extLst>
          </p:cNvPr>
          <p:cNvGrpSpPr/>
          <p:nvPr/>
        </p:nvGrpSpPr>
        <p:grpSpPr>
          <a:xfrm>
            <a:off x="1610591" y="1777124"/>
            <a:ext cx="9077275" cy="4043276"/>
            <a:chOff x="1733750" y="2543194"/>
            <a:chExt cx="8724499" cy="3886141"/>
          </a:xfrm>
        </p:grpSpPr>
        <p:pic>
          <p:nvPicPr>
            <p:cNvPr id="3" name="Picture 2" descr="GROUP BY (上) : 개념과 실제 사용 방법">
              <a:extLst>
                <a:ext uri="{FF2B5EF4-FFF2-40B4-BE49-F238E27FC236}">
                  <a16:creationId xmlns:a16="http://schemas.microsoft.com/office/drawing/2014/main" id="{48641A90-662A-7430-6B1C-D656A727F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3750" y="2543194"/>
              <a:ext cx="8724499" cy="3378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D02E79-F017-ECD1-49FA-770D561E0DF0}"/>
                </a:ext>
              </a:extLst>
            </p:cNvPr>
            <p:cNvSpPr txBox="1"/>
            <p:nvPr/>
          </p:nvSpPr>
          <p:spPr>
            <a:xfrm>
              <a:off x="3037572" y="6005693"/>
              <a:ext cx="6836650" cy="4236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https://kimsyoung.tistory.com/entry/SQL-GROUP-BY-%E4%B8%8A-%EA%B0%9C%EB%85%90%EA%B3%BC-%EC%8B%A4%EC%A0%9C-%EC%A0%81%EC%9A%A9-%EB%B0%A9%EB%B2%95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57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CA992-5E47-D4F8-16B1-EFC02737F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698FD-C0D2-2B13-B6C3-DA20F1B1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D9AE8-8989-6B03-CAC7-D9E23780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31DD90-FD53-A0E5-2951-0EACC5E2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4DC5165-6494-2B80-47D5-4E97D9F9AB23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29068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DataFrame.groupby</a:t>
            </a:r>
            <a:r>
              <a:rPr lang="en-US" altLang="ko-KR" dirty="0"/>
              <a:t>(by=None, axis=0, </a:t>
            </a:r>
            <a:r>
              <a:rPr lang="en-US" altLang="ko-KR" dirty="0" err="1"/>
              <a:t>as_index</a:t>
            </a:r>
            <a:r>
              <a:rPr lang="en-US" altLang="ko-KR" dirty="0"/>
              <a:t>=True)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by: </a:t>
            </a:r>
            <a:r>
              <a:rPr lang="ko-KR" altLang="en-US" dirty="0"/>
              <a:t>그룹화 기준 컬럼 또는 컬럼의 리스트</a:t>
            </a:r>
            <a:r>
              <a:rPr lang="en-US" altLang="ko-KR" dirty="0"/>
              <a:t>(</a:t>
            </a:r>
            <a:r>
              <a:rPr lang="ko-KR" altLang="en-US" dirty="0"/>
              <a:t>혹은 함수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as_index</a:t>
            </a:r>
            <a:r>
              <a:rPr lang="en-US" altLang="ko-KR" dirty="0"/>
              <a:t>: </a:t>
            </a:r>
            <a:r>
              <a:rPr lang="ko-KR" altLang="en-US" dirty="0"/>
              <a:t>결과의 그룹키를 인덱스로 할지 여부 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True)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axis: </a:t>
            </a:r>
            <a:r>
              <a:rPr lang="ko-KR" altLang="en-US" dirty="0"/>
              <a:t>그룹화 기준 방향 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0=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349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53992-FF7B-3B17-9CDC-A38FE48E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45775-53D3-EA95-F2A8-9BE26071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1A3025-905D-2F63-B705-AB4F1846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368605-FF04-F89A-AEB1-CC670E60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34845-0658-66ED-717F-C7DDCC6468B5}"/>
              </a:ext>
            </a:extLst>
          </p:cNvPr>
          <p:cNvSpPr txBox="1"/>
          <p:nvPr/>
        </p:nvSpPr>
        <p:spPr>
          <a:xfrm>
            <a:off x="1108656" y="1509247"/>
            <a:ext cx="3463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groupby</a:t>
            </a:r>
            <a:r>
              <a:rPr lang="ko-KR" altLang="en-US" sz="2400" dirty="0"/>
              <a:t> 예제 데이터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0C340A-7F24-67AC-0DD6-523A3EBB1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1223970"/>
            <a:ext cx="11263086" cy="47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34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613EC-ACB4-1F1F-89D2-813EABF0E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BE642F-C8E0-325D-96AA-05C9A1BC5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0213"/>
            <a:ext cx="11887200" cy="5540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0A21A5-40B3-5C03-6575-576D2600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3773B-4FC8-5424-F7C2-1FE437BB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DBCF82-C382-A58F-5F02-147E7ED1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E53F5-C0A5-CB3B-828D-83C4751A8930}"/>
              </a:ext>
            </a:extLst>
          </p:cNvPr>
          <p:cNvSpPr txBox="1"/>
          <p:nvPr/>
        </p:nvSpPr>
        <p:spPr>
          <a:xfrm>
            <a:off x="1108656" y="1509247"/>
            <a:ext cx="5120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단일 컬럼 기준 그룹화 및 합계 집계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8D84C5-5D10-7DE7-D784-F750852A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19" y="3429000"/>
            <a:ext cx="2557869" cy="1226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79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9AEE-6F55-B1B3-4DAA-90E42BBC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LMH\Desktop\조건필터링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759248"/>
            <a:ext cx="9723120" cy="609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F3FF72-3D4C-578B-C401-AB2E50B3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62C4C-F909-0E19-2968-9492B335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F0F858-EA6C-B13A-B1E2-E1FD09FF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89924-9473-838A-57CB-4DB72779B3FA}"/>
              </a:ext>
            </a:extLst>
          </p:cNvPr>
          <p:cNvSpPr txBox="1"/>
          <p:nvPr/>
        </p:nvSpPr>
        <p:spPr>
          <a:xfrm>
            <a:off x="1885171" y="1065110"/>
            <a:ext cx="46070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에서의 조건 </a:t>
            </a:r>
            <a:r>
              <a:rPr lang="ko-KR" altLang="en-US" sz="2400" dirty="0" err="1"/>
              <a:t>필터링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599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5A1C-F5AC-A4AE-87D0-68F61FD1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E0D295-7EED-F661-1DA3-A1470EA83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393" y="1145407"/>
            <a:ext cx="9290277" cy="50552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80BC8E-3527-F449-B8EC-5FFD227A01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217"/>
          <a:stretch>
            <a:fillRect/>
          </a:stretch>
        </p:blipFill>
        <p:spPr>
          <a:xfrm>
            <a:off x="8233171" y="2183432"/>
            <a:ext cx="3348931" cy="146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FEC0E7-1BB3-F0EB-3A8D-1AD47A7D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C0B49-697B-DBC4-E73B-0DA22B0C5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BFEE6A-8FD0-5B42-2E3B-94E2F5CB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FF0B7-7F14-F3B0-79EF-EADDEC1B027F}"/>
              </a:ext>
            </a:extLst>
          </p:cNvPr>
          <p:cNvSpPr txBox="1"/>
          <p:nvPr/>
        </p:nvSpPr>
        <p:spPr>
          <a:xfrm>
            <a:off x="478994" y="1540367"/>
            <a:ext cx="5120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그룹별 평균</a:t>
            </a:r>
            <a:r>
              <a:rPr lang="en-US" altLang="ko-KR" sz="2400" dirty="0"/>
              <a:t>, </a:t>
            </a:r>
            <a:r>
              <a:rPr lang="ko-KR" altLang="en-US" sz="2400" dirty="0"/>
              <a:t>개수 등 다양한 집계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4A398F-B77D-5A53-2B36-DF7A507283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780"/>
          <a:stretch>
            <a:fillRect/>
          </a:stretch>
        </p:blipFill>
        <p:spPr>
          <a:xfrm>
            <a:off x="8233171" y="3738741"/>
            <a:ext cx="3348931" cy="1423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29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2A8C1-C2CD-6281-FB88-6F8CDB631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6F7C6C-AAA3-D581-A772-C45C100B8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9" y="825495"/>
            <a:ext cx="11278821" cy="57193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2D7834-A2FD-C5DE-46EF-9163B85D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791BD-DF1E-A11F-A334-EA6008CF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9ED13F-5A4E-3F7D-6A27-46764D00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2F029-888F-C362-B3A7-B690B26AD326}"/>
              </a:ext>
            </a:extLst>
          </p:cNvPr>
          <p:cNvSpPr txBox="1"/>
          <p:nvPr/>
        </p:nvSpPr>
        <p:spPr>
          <a:xfrm>
            <a:off x="1108656" y="1227893"/>
            <a:ext cx="5120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여러 컬럼 기준 그룹화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12C0B2-45A5-35DD-054B-9A213330D972}"/>
              </a:ext>
            </a:extLst>
          </p:cNvPr>
          <p:cNvSpPr/>
          <p:nvPr/>
        </p:nvSpPr>
        <p:spPr>
          <a:xfrm>
            <a:off x="3789387" y="4667249"/>
            <a:ext cx="3693746" cy="326781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D5147C-9796-E2A8-5A26-B8B1814C5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308" y="2873091"/>
            <a:ext cx="2635392" cy="1585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103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170AC-E84E-41ED-D4F3-B34428453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76E434-2C1F-49D4-769E-07680A7FE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1356389"/>
            <a:ext cx="11153775" cy="34370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73451B0-4EF3-F631-A6B7-E6A3909F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groupby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2F60C-B2CC-77B4-AE96-CF51656A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92358D-B179-16F6-04E3-573E30BC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F58B0-9689-0582-EEA6-1D2A60F71945}"/>
              </a:ext>
            </a:extLst>
          </p:cNvPr>
          <p:cNvSpPr txBox="1"/>
          <p:nvPr/>
        </p:nvSpPr>
        <p:spPr>
          <a:xfrm>
            <a:off x="1113419" y="1656518"/>
            <a:ext cx="5120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여러 집계 함수 한 번에 적용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agg</a:t>
            </a:r>
            <a:r>
              <a:rPr lang="en-US" altLang="ko-KR" sz="2400" dirty="0"/>
              <a:t>()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76FEE1-5C3A-6C70-342B-A02EC15D7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34" y="4090878"/>
            <a:ext cx="3267531" cy="1571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225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5EAF-7A81-7C38-A69F-68B4B6F2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9F0D1-11D9-BCE7-E21B-89BEE71E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en-US" altLang="ko-KR" dirty="0" err="1">
                <a:solidFill>
                  <a:schemeClr val="accent2"/>
                </a:solidFill>
              </a:rPr>
              <a:t>groupby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연습문제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A5FD600-094F-0E9A-C8BB-F96578B6A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각 학년</a:t>
            </a:r>
            <a:r>
              <a:rPr lang="en-US" altLang="ko-KR" sz="2400" dirty="0"/>
              <a:t>(grade)</a:t>
            </a:r>
            <a:r>
              <a:rPr lang="ko-KR" altLang="en-US" sz="2400" dirty="0"/>
              <a:t>별 평균 국어 점수</a:t>
            </a:r>
            <a:r>
              <a:rPr lang="en-US" altLang="ko-KR" sz="2400" dirty="0"/>
              <a:t>(kor)</a:t>
            </a:r>
            <a:r>
              <a:rPr lang="ko-KR" altLang="en-US" sz="2400" dirty="0"/>
              <a:t>를 구하세요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'grade': [1, 2, 1, 2, 1, 3],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'name': ['Kim', 'Lee', 'Park', 'Choi', 'Jung', 'Han'],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'kor': [85, 78, 90, 92, 80, 75]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A198B-E292-E50D-E124-909A36EE7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959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C4FF6-4172-50D9-F038-0E487C8D1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11C0F-A01A-8C47-D09A-42729532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en-US" altLang="ko-KR" dirty="0" err="1">
                <a:solidFill>
                  <a:schemeClr val="accent2"/>
                </a:solidFill>
              </a:rPr>
              <a:t>groupby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연습문제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575494-15BF-B55D-11FB-CAF539D03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dirty="0"/>
              <a:t>아래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에서 반</a:t>
            </a:r>
            <a:r>
              <a:rPr lang="en-US" altLang="ko-KR" sz="2400" dirty="0"/>
              <a:t>(class)</a:t>
            </a:r>
            <a:r>
              <a:rPr lang="ko-KR" altLang="en-US" sz="2400" dirty="0"/>
              <a:t>별</a:t>
            </a:r>
            <a:r>
              <a:rPr lang="en-US" altLang="ko-KR" sz="2400" dirty="0"/>
              <a:t>, </a:t>
            </a:r>
            <a:r>
              <a:rPr lang="ko-KR" altLang="en-US" sz="2400" dirty="0"/>
              <a:t>과목</a:t>
            </a:r>
            <a:r>
              <a:rPr lang="en-US" altLang="ko-KR" sz="2400" dirty="0"/>
              <a:t>(subject)</a:t>
            </a:r>
            <a:r>
              <a:rPr lang="ko-KR" altLang="en-US" sz="2400" dirty="0"/>
              <a:t>별로 시험에 응시한 학생 수</a:t>
            </a:r>
            <a:r>
              <a:rPr lang="en-US" altLang="ko-KR" sz="2400" dirty="0"/>
              <a:t>(count)</a:t>
            </a:r>
            <a:r>
              <a:rPr lang="ko-KR" altLang="en-US" sz="2400" dirty="0"/>
              <a:t>와 평균 점수</a:t>
            </a:r>
            <a:r>
              <a:rPr lang="en-US" altLang="ko-KR" sz="2400" dirty="0"/>
              <a:t>(avg)</a:t>
            </a:r>
            <a:r>
              <a:rPr lang="ko-KR" altLang="en-US" sz="2400" dirty="0"/>
              <a:t>를 구하세요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'class': [1, 1, 1, 2, 2, 2],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'subject': ['Math', 'Math', 'Eng', 'Math', 'Eng', 'Eng'],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'score': [80, 90, 85, 70, 95, 90]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A84A2-9CE4-EB9F-51DB-26B46DE8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839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CB17B-AFBE-7BEA-B5FF-958B55C2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AD128-AAC9-BA03-766C-6BF50E99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en-US" altLang="ko-KR" dirty="0" err="1">
                <a:solidFill>
                  <a:schemeClr val="accent2"/>
                </a:solidFill>
              </a:rPr>
              <a:t>groupby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연습문제</a:t>
            </a:r>
            <a:r>
              <a:rPr lang="en-US" altLang="ko-KR" dirty="0">
                <a:solidFill>
                  <a:schemeClr val="accent2"/>
                </a:solidFill>
              </a:rPr>
              <a:t>(3)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F3D308B-0980-DC72-F62C-34D411EE9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dirty="0"/>
              <a:t>아래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에서 지역</a:t>
            </a:r>
            <a:r>
              <a:rPr lang="en-US" altLang="ko-KR" sz="2400" dirty="0"/>
              <a:t>(region)</a:t>
            </a:r>
            <a:r>
              <a:rPr lang="ko-KR" altLang="en-US" sz="2400" dirty="0"/>
              <a:t>별 판매자</a:t>
            </a:r>
            <a:r>
              <a:rPr lang="en-US" altLang="ko-KR" sz="2400" dirty="0"/>
              <a:t>(seller)</a:t>
            </a:r>
            <a:r>
              <a:rPr lang="ko-KR" altLang="en-US" sz="2400" dirty="0"/>
              <a:t>별로 판매액</a:t>
            </a:r>
            <a:r>
              <a:rPr lang="en-US" altLang="ko-KR" sz="2400" dirty="0"/>
              <a:t>(sales)</a:t>
            </a:r>
            <a:r>
              <a:rPr lang="ko-KR" altLang="en-US" sz="2400" dirty="0"/>
              <a:t>의 합계와 최대값을 구하세요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'region': ['Seoul', 'Seoul', 'Busan', 'Busan', 'Daegu'],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'seller': ['A', 'B', 'A', 'B', 'A'],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'sales': [100, 200, 150, 120, 130]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239D0-F461-BC7B-1B75-3CFD4F7F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3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3C57-FA4E-7562-BEA7-2B52AA45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C9B09-0406-F571-FC6D-62BCC8D5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en-US" altLang="ko-KR" dirty="0" err="1">
                <a:solidFill>
                  <a:schemeClr val="accent2"/>
                </a:solidFill>
              </a:rPr>
              <a:t>groupby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연습문제</a:t>
            </a:r>
            <a:r>
              <a:rPr lang="en-US" altLang="ko-KR" dirty="0">
                <a:solidFill>
                  <a:schemeClr val="accent2"/>
                </a:solidFill>
              </a:rPr>
              <a:t>(4)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420BB23-DDA8-161D-8AE5-D60B2DC6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400" dirty="0"/>
              <a:t>아래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에서 팀</a:t>
            </a:r>
            <a:r>
              <a:rPr lang="en-US" altLang="ko-KR" sz="2400" dirty="0"/>
              <a:t>(team)</a:t>
            </a:r>
            <a:r>
              <a:rPr lang="ko-KR" altLang="en-US" sz="2400" dirty="0"/>
              <a:t>별</a:t>
            </a:r>
            <a:r>
              <a:rPr lang="en-US" altLang="ko-KR" sz="2400" dirty="0"/>
              <a:t>, </a:t>
            </a:r>
            <a:r>
              <a:rPr lang="ko-KR" altLang="en-US" sz="2400" dirty="0"/>
              <a:t>포지션</a:t>
            </a:r>
            <a:r>
              <a:rPr lang="en-US" altLang="ko-KR" sz="2400" dirty="0"/>
              <a:t>(position)</a:t>
            </a:r>
            <a:r>
              <a:rPr lang="ko-KR" altLang="en-US" sz="2400" dirty="0"/>
              <a:t>별로 </a:t>
            </a:r>
            <a:r>
              <a:rPr lang="ko-KR" altLang="en-US" sz="2400" dirty="0" err="1"/>
              <a:t>결측치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NaN</a:t>
            </a:r>
            <a:r>
              <a:rPr lang="en-US" altLang="ko-KR" sz="2400" dirty="0"/>
              <a:t>)</a:t>
            </a:r>
            <a:r>
              <a:rPr lang="ko-KR" altLang="en-US" sz="2400" dirty="0"/>
              <a:t>를 포함한 점수</a:t>
            </a:r>
            <a:r>
              <a:rPr lang="en-US" altLang="ko-KR" sz="2400" dirty="0"/>
              <a:t>(score)</a:t>
            </a:r>
            <a:r>
              <a:rPr lang="ko-KR" altLang="en-US" sz="2400" dirty="0"/>
              <a:t>의 평균을 구하세요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'team': ['A', 'A', 'B', 'B', 'A', 'B'],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'position': ['FW', 'DF', 'FW', 'DF', 'DF', 'FW'],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'score': [3, 2, None, 1, 4, 2]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303D3-01E0-9924-C51E-4E70E6E9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60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0E9E-403B-C0B7-826A-13F2FEF43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767ED-889D-BC01-90AB-017B8BF9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en-US" altLang="ko-KR" dirty="0" err="1">
                <a:solidFill>
                  <a:schemeClr val="accent2"/>
                </a:solidFill>
              </a:rPr>
              <a:t>groupby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연습문제</a:t>
            </a:r>
            <a:r>
              <a:rPr lang="en-US" altLang="ko-KR" dirty="0">
                <a:solidFill>
                  <a:schemeClr val="accent2"/>
                </a:solidFill>
              </a:rPr>
              <a:t>(5)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A3E6256-6EB6-ADDA-4CD4-E763C085C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400" dirty="0"/>
              <a:t>아래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에서 부서</a:t>
            </a:r>
            <a:r>
              <a:rPr lang="en-US" altLang="ko-KR" sz="2400" dirty="0"/>
              <a:t>(dept)</a:t>
            </a:r>
            <a:r>
              <a:rPr lang="ko-KR" altLang="en-US" sz="2400" dirty="0"/>
              <a:t>별로 성별</a:t>
            </a:r>
            <a:r>
              <a:rPr lang="en-US" altLang="ko-KR" sz="2400" dirty="0"/>
              <a:t>(gender)</a:t>
            </a:r>
            <a:r>
              <a:rPr lang="ko-KR" altLang="en-US" sz="2400" dirty="0"/>
              <a:t>별 인원 수와</a:t>
            </a:r>
            <a:r>
              <a:rPr lang="en-US" altLang="ko-KR" sz="2400" dirty="0"/>
              <a:t>, </a:t>
            </a:r>
            <a:r>
              <a:rPr lang="ko-KR" altLang="en-US" sz="2400" dirty="0"/>
              <a:t>총 연봉</a:t>
            </a:r>
            <a:r>
              <a:rPr lang="en-US" altLang="ko-KR" sz="2400" dirty="0"/>
              <a:t>(salary) </a:t>
            </a:r>
            <a:r>
              <a:rPr lang="ko-KR" altLang="en-US" sz="2400" dirty="0"/>
              <a:t>합계를 구하세요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df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pd.DataFrame</a:t>
            </a:r>
            <a:r>
              <a:rPr lang="en-US" altLang="ko-KR" sz="2400" dirty="0"/>
              <a:t>({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'dept': ['HR', 'HR', 'IT', 'IT', 'Sales', 'Sales'],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'gender': ['M', 'F', 'F', 'M', 'F', 'F'],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    'salary': [3500, 3200, 4000, 4200, 3000, 3100]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})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815BF9-CF0F-0206-0AD7-B63D4070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0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42D56-A1E3-1812-46AB-6C9CB6B2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6FDA-9EA4-6846-54F0-E9A8FC7C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F17A7-9519-C1AB-2D7A-D0713A85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236CC8-FA35-04F4-71AA-E30C9823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CA576A0-1B06-D904-50D1-F48985BED693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3031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여러 조건 결합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AND </a:t>
            </a:r>
            <a:r>
              <a:rPr lang="ko-KR" altLang="en-US" dirty="0"/>
              <a:t>조건</a:t>
            </a:r>
            <a:r>
              <a:rPr lang="en-US" altLang="ko-KR" dirty="0"/>
              <a:t>: &amp;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OR </a:t>
            </a:r>
            <a:r>
              <a:rPr lang="ko-KR" altLang="en-US" dirty="0"/>
              <a:t>조건</a:t>
            </a:r>
            <a:r>
              <a:rPr lang="en-US" altLang="ko-KR" dirty="0"/>
              <a:t>: |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NOT </a:t>
            </a:r>
            <a:r>
              <a:rPr lang="ko-KR" altLang="en-US" dirty="0"/>
              <a:t>조건</a:t>
            </a:r>
            <a:r>
              <a:rPr lang="en-US" altLang="ko-KR" dirty="0"/>
              <a:t>: ~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⚠️</a:t>
            </a:r>
            <a:r>
              <a:rPr lang="ko-KR" altLang="en-US" dirty="0"/>
              <a:t>각 조건은 반드시 괄호로 묶어야 함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9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9AEE-6F55-B1B3-4DAA-90E42BBC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MH\Desktop\조건필터링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" t="12374" r="7863" b="12873"/>
          <a:stretch/>
        </p:blipFill>
        <p:spPr bwMode="auto">
          <a:xfrm>
            <a:off x="2301073" y="1374972"/>
            <a:ext cx="7596554" cy="445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F3FF72-3D4C-578B-C401-AB2E50B3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62C4C-F909-0E19-2968-9492B335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F0F858-EA6C-B13A-B1E2-E1FD09FF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89924-9473-838A-57CB-4DB72779B3FA}"/>
              </a:ext>
            </a:extLst>
          </p:cNvPr>
          <p:cNvSpPr txBox="1"/>
          <p:nvPr/>
        </p:nvSpPr>
        <p:spPr>
          <a:xfrm>
            <a:off x="2174731" y="913307"/>
            <a:ext cx="46070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여러 조건 결합 예제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AF45D-4E88-303B-F0D9-C6682164BB2A}"/>
              </a:ext>
            </a:extLst>
          </p:cNvPr>
          <p:cNvSpPr txBox="1"/>
          <p:nvPr/>
        </p:nvSpPr>
        <p:spPr>
          <a:xfrm>
            <a:off x="2301073" y="5841503"/>
            <a:ext cx="77171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조건 결합 시 각 조건을 괄호로 감싸야 오류가 발생하지 않음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83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9AEE-6F55-B1B3-4DAA-90E42BBC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3FF72-3D4C-578B-C401-AB2E50B3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62C4C-F909-0E19-2968-9492B335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F0F858-EA6C-B13A-B1E2-E1FD09FF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89924-9473-838A-57CB-4DB72779B3FA}"/>
              </a:ext>
            </a:extLst>
          </p:cNvPr>
          <p:cNvSpPr txBox="1"/>
          <p:nvPr/>
        </p:nvSpPr>
        <p:spPr>
          <a:xfrm>
            <a:off x="1388451" y="1918142"/>
            <a:ext cx="46070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isin</a:t>
            </a:r>
            <a:r>
              <a:rPr lang="en-US" altLang="ko-KR" sz="2400" dirty="0"/>
              <a:t>()</a:t>
            </a:r>
            <a:r>
              <a:rPr lang="ko-KR" altLang="en-US" sz="2400" dirty="0"/>
              <a:t>을 활용한 다중 조건 </a:t>
            </a:r>
            <a:r>
              <a:rPr lang="ko-KR" altLang="en-US" sz="2400" dirty="0" err="1"/>
              <a:t>필터링</a:t>
            </a:r>
            <a:endParaRPr lang="en-US" altLang="ko-KR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AF45D-4E88-303B-F0D9-C6682164BB2A}"/>
              </a:ext>
            </a:extLst>
          </p:cNvPr>
          <p:cNvSpPr txBox="1"/>
          <p:nvPr/>
        </p:nvSpPr>
        <p:spPr>
          <a:xfrm>
            <a:off x="1488831" y="4913643"/>
            <a:ext cx="77171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isin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메서드는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여러 값 중 하나에 해당하는지 여부를 판단할 때 사용함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098" name="Picture 2" descr="C:\Users\LMH\Desktop\is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" t="21726" r="7930" b="21112"/>
          <a:stretch/>
        </p:blipFill>
        <p:spPr bwMode="auto">
          <a:xfrm>
            <a:off x="1488831" y="2441748"/>
            <a:ext cx="9214338" cy="24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7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42D56-A1E3-1812-46AB-6C9CB6B2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6FDA-9EA4-6846-54F0-E9A8FC7C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reset_index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F17A7-9519-C1AB-2D7A-D0713A85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236CC8-FA35-04F4-71AA-E30C9823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CA576A0-1B06-D904-50D1-F48985BED693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32157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 err="1"/>
              <a:t>reset_index</a:t>
            </a:r>
            <a:r>
              <a:rPr lang="en-US" altLang="ko-KR" sz="2400" dirty="0"/>
              <a:t>()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DataFrame</a:t>
            </a:r>
            <a:r>
              <a:rPr lang="ko-KR" altLang="en-US" sz="2000" dirty="0"/>
              <a:t>의 인덱스를 기본값</a:t>
            </a:r>
            <a:r>
              <a:rPr lang="en-US" altLang="ko-KR" sz="2000" dirty="0"/>
              <a:t>(0, 1, 2, …)</a:t>
            </a:r>
            <a:r>
              <a:rPr lang="ko-KR" altLang="en-US" sz="2000" dirty="0"/>
              <a:t>으로 되돌리는 함수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인덱스가 중간에 비연속적이거나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r>
              <a:rPr lang="en-US" altLang="ko-KR" sz="1800" dirty="0"/>
              <a:t>/</a:t>
            </a:r>
            <a:r>
              <a:rPr lang="ko-KR" altLang="en-US" sz="1800" dirty="0"/>
              <a:t>추출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필터링</a:t>
            </a:r>
            <a:r>
              <a:rPr lang="ko-KR" altLang="en-US" sz="1800" dirty="0"/>
              <a:t> 등으로 어긋났을 때 정렬된 기본 인덱스를 다시 부여함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행 삭제</a:t>
            </a:r>
            <a:r>
              <a:rPr lang="en-US" altLang="ko-KR" sz="1800" dirty="0"/>
              <a:t>, </a:t>
            </a:r>
            <a:r>
              <a:rPr lang="ko-KR" altLang="en-US" sz="1800" dirty="0"/>
              <a:t>조건 </a:t>
            </a:r>
            <a:r>
              <a:rPr lang="ko-KR" altLang="en-US" sz="1800" dirty="0" err="1"/>
              <a:t>필터링</a:t>
            </a:r>
            <a:r>
              <a:rPr lang="ko-KR" altLang="en-US" sz="1800" dirty="0"/>
              <a:t> 등 후에는 </a:t>
            </a:r>
            <a:r>
              <a:rPr lang="en-US" altLang="ko-KR" sz="1800" dirty="0" err="1"/>
              <a:t>reset_index</a:t>
            </a:r>
            <a:r>
              <a:rPr lang="en-US" altLang="ko-KR" sz="1800" dirty="0"/>
              <a:t>(drop=True) </a:t>
            </a:r>
            <a:r>
              <a:rPr lang="ko-KR" altLang="en-US" sz="1800" dirty="0"/>
              <a:t>습관화</a:t>
            </a:r>
            <a:endParaRPr lang="en-US" altLang="ko-KR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/>
              <a:t>drop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True : </a:t>
            </a:r>
            <a:r>
              <a:rPr lang="ko-KR" altLang="en-US" sz="1800" dirty="0"/>
              <a:t>기존 인덱스 값을 새로운 열로 남기지 않고 완전히 버림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False(</a:t>
            </a:r>
            <a:r>
              <a:rPr lang="ko-KR" altLang="en-US" sz="1800" dirty="0"/>
              <a:t>기본값</a:t>
            </a:r>
            <a:r>
              <a:rPr lang="en-US" altLang="ko-KR" sz="1800" dirty="0"/>
              <a:t>) : </a:t>
            </a:r>
            <a:r>
              <a:rPr lang="ko-KR" altLang="en-US" sz="1800" dirty="0"/>
              <a:t>기존 인덱스 값을 새 열로 </a:t>
            </a:r>
            <a:r>
              <a:rPr lang="en-US" altLang="ko-KR" sz="1800" dirty="0" err="1"/>
              <a:t>DataFrame</a:t>
            </a:r>
            <a:r>
              <a:rPr lang="ko-KR" altLang="en-US" sz="1800" dirty="0"/>
              <a:t>에 남김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inplace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True : </a:t>
            </a:r>
            <a:r>
              <a:rPr lang="ko-KR" altLang="en-US" sz="1800" dirty="0"/>
              <a:t>원본을 직접 변경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False(</a:t>
            </a:r>
            <a:r>
              <a:rPr lang="ko-KR" altLang="en-US" sz="1800" dirty="0"/>
              <a:t>기본값</a:t>
            </a:r>
            <a:r>
              <a:rPr lang="en-US" altLang="ko-KR" sz="1800" dirty="0"/>
              <a:t>) : </a:t>
            </a:r>
            <a:r>
              <a:rPr lang="ko-KR" altLang="en-US" sz="1800" dirty="0"/>
              <a:t>변경된 </a:t>
            </a:r>
            <a:r>
              <a:rPr lang="en-US" altLang="ko-KR" sz="1800" dirty="0" err="1"/>
              <a:t>DataFrame</a:t>
            </a:r>
            <a:r>
              <a:rPr lang="ko-KR" altLang="en-US" sz="1800" dirty="0"/>
              <a:t>을 반환</a:t>
            </a:r>
            <a:r>
              <a:rPr lang="en-US" altLang="ko-KR" sz="1800" dirty="0"/>
              <a:t>(</a:t>
            </a:r>
            <a:r>
              <a:rPr lang="ko-KR" altLang="en-US" sz="1800" dirty="0"/>
              <a:t>원본은 그대로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121588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9034</TotalTime>
  <Words>2679</Words>
  <Application>Microsoft Office PowerPoint</Application>
  <PresentationFormat>와이드스크린</PresentationFormat>
  <Paragraphs>424</Paragraphs>
  <Slides>58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메이플스토리</vt:lpstr>
      <vt:lpstr>Wingdings</vt:lpstr>
      <vt:lpstr>Pretendard Light</vt:lpstr>
      <vt:lpstr>Arial</vt:lpstr>
      <vt:lpstr>Kim jung chul Gothic Regular</vt:lpstr>
      <vt:lpstr>Pretendard Medium</vt:lpstr>
      <vt:lpstr>Pretendard Black</vt:lpstr>
      <vt:lpstr>맑은 고딕</vt:lpstr>
      <vt:lpstr>G마켓 산스 TTF Bold</vt:lpstr>
      <vt:lpstr>1_Office 테마</vt:lpstr>
      <vt:lpstr>x</vt:lpstr>
      <vt:lpstr>PowerPoint 프레젠테이션</vt:lpstr>
      <vt:lpstr>PowerPoint 프레젠테이션</vt:lpstr>
      <vt:lpstr>조건 필터링</vt:lpstr>
      <vt:lpstr>조건 필터링</vt:lpstr>
      <vt:lpstr>조건 필터링</vt:lpstr>
      <vt:lpstr>조건 필터링</vt:lpstr>
      <vt:lpstr>조건 필터링</vt:lpstr>
      <vt:lpstr>reset_index()</vt:lpstr>
      <vt:lpstr>reset_index()</vt:lpstr>
      <vt:lpstr>reset_index()</vt:lpstr>
      <vt:lpstr>reset_index()</vt:lpstr>
      <vt:lpstr>실습1. 조건 필터링 연습(1)</vt:lpstr>
      <vt:lpstr>실습1. 조건 필터링 연습(2)</vt:lpstr>
      <vt:lpstr>실습1. 조건 필터링 연습(3)</vt:lpstr>
      <vt:lpstr>PowerPoint 프레젠테이션</vt:lpstr>
      <vt:lpstr>열 추가 및 수정</vt:lpstr>
      <vt:lpstr>열 추가 및 수정</vt:lpstr>
      <vt:lpstr>열 삭제 </vt:lpstr>
      <vt:lpstr>열 삭제 </vt:lpstr>
      <vt:lpstr>PowerPoint 프레젠테이션</vt:lpstr>
      <vt:lpstr>행 추가(concat)</vt:lpstr>
      <vt:lpstr>행 추가(concat)</vt:lpstr>
      <vt:lpstr>행 수정</vt:lpstr>
      <vt:lpstr>행 삭제</vt:lpstr>
      <vt:lpstr>실습2. 행/열 추가·수정·삭제(1)</vt:lpstr>
      <vt:lpstr>실습2. 행/열 추가·수정·삭제(2)</vt:lpstr>
      <vt:lpstr>실습2. 행/열 추가·수정·삭제(3)</vt:lpstr>
      <vt:lpstr>실습2. 행/열 추가·수정·삭제(4)</vt:lpstr>
      <vt:lpstr>실습2. 행/열 추가·수정·삭제(5)</vt:lpstr>
      <vt:lpstr>PowerPoint 프레젠테이션</vt:lpstr>
      <vt:lpstr>문자열 데이터 처리</vt:lpstr>
      <vt:lpstr>문자열 데이터 처리</vt:lpstr>
      <vt:lpstr>PowerPoint 프레젠테이션</vt:lpstr>
      <vt:lpstr>값 기준 정렬(sort_values)</vt:lpstr>
      <vt:lpstr>값 기준 정렬(sort_values)</vt:lpstr>
      <vt:lpstr>값 기준 정렬(sort_values)</vt:lpstr>
      <vt:lpstr>값 기준 정렬(sort_values)</vt:lpstr>
      <vt:lpstr>인덱스 기준 정렬(sort_index)</vt:lpstr>
      <vt:lpstr>인덱스 기준 정렬(sort_index)</vt:lpstr>
      <vt:lpstr>실습3. 정렬(1)</vt:lpstr>
      <vt:lpstr>실습3. 정렬(2)</vt:lpstr>
      <vt:lpstr>실습3. 정렬(3)</vt:lpstr>
      <vt:lpstr>PowerPoint 프레젠테이션</vt:lpstr>
      <vt:lpstr>groupby</vt:lpstr>
      <vt:lpstr>groupby</vt:lpstr>
      <vt:lpstr>groupby</vt:lpstr>
      <vt:lpstr>groupby</vt:lpstr>
      <vt:lpstr>groupby</vt:lpstr>
      <vt:lpstr>groupby</vt:lpstr>
      <vt:lpstr>groupby</vt:lpstr>
      <vt:lpstr>groupby</vt:lpstr>
      <vt:lpstr>실습4. groupby 연습문제(1)</vt:lpstr>
      <vt:lpstr>실습4. groupby 연습문제(2)</vt:lpstr>
      <vt:lpstr>실습4. groupby 연습문제(3)</vt:lpstr>
      <vt:lpstr>실습4. groupby 연습문제(4)</vt:lpstr>
      <vt:lpstr>실습4. groupby 연습문제(5)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619</cp:revision>
  <dcterms:created xsi:type="dcterms:W3CDTF">2023-01-31T04:26:23Z</dcterms:created>
  <dcterms:modified xsi:type="dcterms:W3CDTF">2025-11-11T01:30:58Z</dcterms:modified>
</cp:coreProperties>
</file>